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9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7BA2D-2F27-49E9-B97A-7A131D991E27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85667-0687-4489-AFBC-28B9EF568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3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5667-0687-4489-AFBC-28B9EF5682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13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5667-0687-4489-AFBC-28B9EF5682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659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5667-0687-4489-AFBC-28B9EF5682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20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5667-0687-4489-AFBC-28B9EF5682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76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5667-0687-4489-AFBC-28B9EF5682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45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5667-0687-4489-AFBC-28B9EF5682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63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5667-0687-4489-AFBC-28B9EF5682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46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5667-0687-4489-AFBC-28B9EF5682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81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5667-0687-4489-AFBC-28B9EF5682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975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5667-0687-4489-AFBC-28B9EF5682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12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85667-0687-4489-AFBC-28B9EF5682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8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AAD0-CC9E-44A5-84E1-96CFC366AAD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A68-4459-4BB2-8A78-9D095A5311E4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764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AAD0-CC9E-44A5-84E1-96CFC366AAD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A68-4459-4BB2-8A78-9D095A531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79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AAD0-CC9E-44A5-84E1-96CFC366AAD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A68-4459-4BB2-8A78-9D095A531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0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AAD0-CC9E-44A5-84E1-96CFC366AAD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A68-4459-4BB2-8A78-9D095A5311E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2301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AAD0-CC9E-44A5-84E1-96CFC366AAD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A68-4459-4BB2-8A78-9D095A531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75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AAD0-CC9E-44A5-84E1-96CFC366AAD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A68-4459-4BB2-8A78-9D095A5311E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1548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AAD0-CC9E-44A5-84E1-96CFC366AAD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A68-4459-4BB2-8A78-9D095A531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27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AAD0-CC9E-44A5-84E1-96CFC366AAD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A68-4459-4BB2-8A78-9D095A531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58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AAD0-CC9E-44A5-84E1-96CFC366AAD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A68-4459-4BB2-8A78-9D095A531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04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AAD0-CC9E-44A5-84E1-96CFC366AAD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A68-4459-4BB2-8A78-9D095A531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24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AAD0-CC9E-44A5-84E1-96CFC366AAD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A68-4459-4BB2-8A78-9D095A531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73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AAD0-CC9E-44A5-84E1-96CFC366AAD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A68-4459-4BB2-8A78-9D095A531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93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AAD0-CC9E-44A5-84E1-96CFC366AAD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A68-4459-4BB2-8A78-9D095A531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7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AAD0-CC9E-44A5-84E1-96CFC366AAD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A68-4459-4BB2-8A78-9D095A531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72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AAD0-CC9E-44A5-84E1-96CFC366AAD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A68-4459-4BB2-8A78-9D095A531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64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AAD0-CC9E-44A5-84E1-96CFC366AAD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A68-4459-4BB2-8A78-9D095A531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18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AAD0-CC9E-44A5-84E1-96CFC366AAD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8A68-4459-4BB2-8A78-9D095A531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37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669AAD0-CC9E-44A5-84E1-96CFC366AAD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9088A68-4459-4BB2-8A78-9D095A531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589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12.png"/><Relationship Id="rId5" Type="http://schemas.microsoft.com/office/2007/relationships/hdphoto" Target="../media/hdphoto3.wdp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1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6.tmp"/><Relationship Id="rId5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64419" y="947853"/>
            <a:ext cx="87537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fa-IR" sz="5400" b="1" dirty="0" smtClean="0">
                <a:solidFill>
                  <a:srgbClr val="FF0000"/>
                </a:solidFill>
                <a:cs typeface="B Koodak" panose="00000700000000000000" pitchFamily="2" charset="-78"/>
              </a:rPr>
              <a:t>پایه تحصیلی : </a:t>
            </a:r>
            <a:r>
              <a:rPr lang="fa-IR" sz="5400" b="1" dirty="0" smtClean="0">
                <a:solidFill>
                  <a:schemeClr val="accent2">
                    <a:lumMod val="75000"/>
                  </a:schemeClr>
                </a:solidFill>
                <a:cs typeface="B Koodak" panose="00000700000000000000" pitchFamily="2" charset="-78"/>
              </a:rPr>
              <a:t>دهم</a:t>
            </a:r>
            <a:r>
              <a:rPr lang="fa-IR" sz="5400" b="1" dirty="0" smtClean="0">
                <a:solidFill>
                  <a:srgbClr val="0070C0"/>
                </a:solidFill>
                <a:cs typeface="B Koodak" panose="00000700000000000000" pitchFamily="2" charset="-78"/>
              </a:rPr>
              <a:t> </a:t>
            </a: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fa-IR" sz="5400" b="1" dirty="0" smtClean="0">
                <a:solidFill>
                  <a:srgbClr val="FF0000"/>
                </a:solidFill>
                <a:cs typeface="B Koodak" panose="00000700000000000000" pitchFamily="2" charset="-78"/>
              </a:rPr>
              <a:t>نام درس : </a:t>
            </a:r>
            <a:r>
              <a:rPr lang="fa-IR" sz="5400" b="1" dirty="0" smtClean="0">
                <a:solidFill>
                  <a:schemeClr val="accent2">
                    <a:lumMod val="75000"/>
                  </a:schemeClr>
                </a:solidFill>
                <a:cs typeface="B Koodak" panose="00000700000000000000" pitchFamily="2" charset="-78"/>
              </a:rPr>
              <a:t>فیزیک</a:t>
            </a: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fa-IR" sz="5400" b="1" dirty="0" smtClean="0">
                <a:solidFill>
                  <a:srgbClr val="FF0000"/>
                </a:solidFill>
                <a:cs typeface="B Koodak" panose="00000700000000000000" pitchFamily="2" charset="-78"/>
              </a:rPr>
              <a:t>فصل : </a:t>
            </a:r>
            <a:r>
              <a:rPr lang="fa-IR" sz="5400" b="1" dirty="0" smtClean="0">
                <a:solidFill>
                  <a:schemeClr val="accent2">
                    <a:lumMod val="75000"/>
                  </a:schemeClr>
                </a:solidFill>
                <a:cs typeface="B Koodak" panose="00000700000000000000" pitchFamily="2" charset="-78"/>
              </a:rPr>
              <a:t>کار و انرژی، توان</a:t>
            </a: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fa-IR" sz="5400" b="1" dirty="0" smtClean="0">
                <a:solidFill>
                  <a:srgbClr val="FF0000"/>
                </a:solidFill>
                <a:cs typeface="B Koodak" panose="00000700000000000000" pitchFamily="2" charset="-78"/>
              </a:rPr>
              <a:t>عنوان درس :</a:t>
            </a:r>
            <a:r>
              <a:rPr lang="fa-IR" sz="5400" b="1" dirty="0" smtClean="0">
                <a:solidFill>
                  <a:schemeClr val="accent2">
                    <a:lumMod val="75000"/>
                  </a:schemeClr>
                </a:solidFill>
                <a:cs typeface="B Koodak" panose="00000700000000000000" pitchFamily="2" charset="-78"/>
              </a:rPr>
              <a:t> کار و انرژی درونی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8597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6364" y="474562"/>
            <a:ext cx="99079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8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تمرین :</a:t>
            </a:r>
            <a:r>
              <a:rPr lang="fa-IR" sz="2800" b="1" dirty="0" smtClean="0">
                <a:solidFill>
                  <a:srgbClr val="002060"/>
                </a:solidFill>
                <a:cs typeface="B Koodak" panose="00000700000000000000" pitchFamily="2" charset="-78"/>
              </a:rPr>
              <a:t> </a:t>
            </a:r>
            <a:r>
              <a:rPr lang="ar-SA" sz="2800" b="1" dirty="0" smtClean="0">
                <a:solidFill>
                  <a:srgbClr val="002060"/>
                </a:solidFill>
                <a:cs typeface="B Koodak" panose="00000700000000000000" pitchFamily="2" charset="-78"/>
              </a:rPr>
              <a:t>در </a:t>
            </a:r>
            <a:r>
              <a:rPr lang="ar-SA" sz="2800" b="1" dirty="0">
                <a:solidFill>
                  <a:srgbClr val="002060"/>
                </a:solidFill>
                <a:cs typeface="B Koodak" panose="00000700000000000000" pitchFamily="2" charset="-78"/>
              </a:rPr>
              <a:t>شکل جسمی به جرم 10 کیلوگرم در نقطه </a:t>
            </a:r>
            <a:r>
              <a:rPr lang="en-US" sz="2800" b="1" dirty="0">
                <a:solidFill>
                  <a:srgbClr val="002060"/>
                </a:solidFill>
                <a:cs typeface="B Koodak" panose="00000700000000000000" pitchFamily="2" charset="-78"/>
              </a:rPr>
              <a:t>A</a:t>
            </a:r>
            <a:r>
              <a:rPr lang="fa-IR" sz="2800" b="1" dirty="0">
                <a:solidFill>
                  <a:srgbClr val="002060"/>
                </a:solidFill>
                <a:cs typeface="B Koodak" panose="00000700000000000000" pitchFamily="2" charset="-78"/>
              </a:rPr>
              <a:t> از حالت سکون رها می شود. اگر کار نیروی اصطکاک در مسیر </a:t>
            </a:r>
            <a:r>
              <a:rPr lang="en-US" sz="2800" b="1" dirty="0">
                <a:solidFill>
                  <a:srgbClr val="002060"/>
                </a:solidFill>
                <a:cs typeface="B Koodak" panose="00000700000000000000" pitchFamily="2" charset="-78"/>
              </a:rPr>
              <a:t>AB</a:t>
            </a:r>
            <a:r>
              <a:rPr lang="fa-IR" sz="2800" b="1" dirty="0">
                <a:solidFill>
                  <a:srgbClr val="002060"/>
                </a:solidFill>
                <a:cs typeface="B Koodak" panose="00000700000000000000" pitchFamily="2" charset="-78"/>
              </a:rPr>
              <a:t> ، 100 ژول و در مسیر </a:t>
            </a:r>
            <a:r>
              <a:rPr lang="en-US" sz="2800" b="1" dirty="0">
                <a:solidFill>
                  <a:srgbClr val="002060"/>
                </a:solidFill>
                <a:cs typeface="B Koodak" panose="00000700000000000000" pitchFamily="2" charset="-78"/>
              </a:rPr>
              <a:t>BC</a:t>
            </a:r>
            <a:r>
              <a:rPr lang="fa-IR" sz="2800" b="1" dirty="0">
                <a:solidFill>
                  <a:srgbClr val="002060"/>
                </a:solidFill>
                <a:cs typeface="B Koodak" panose="00000700000000000000" pitchFamily="2" charset="-78"/>
              </a:rPr>
              <a:t> ، </a:t>
            </a:r>
            <a:r>
              <a:rPr lang="en-US" sz="2800" b="1" dirty="0">
                <a:solidFill>
                  <a:srgbClr val="002060"/>
                </a:solidFill>
                <a:cs typeface="B Koodak" panose="00000700000000000000" pitchFamily="2" charset="-78"/>
              </a:rPr>
              <a:t>50</a:t>
            </a:r>
            <a:r>
              <a:rPr lang="fa-IR" sz="2800" b="1" dirty="0">
                <a:solidFill>
                  <a:srgbClr val="002060"/>
                </a:solidFill>
                <a:cs typeface="B Koodak" panose="00000700000000000000" pitchFamily="2" charset="-78"/>
              </a:rPr>
              <a:t> ژول باشد، سرعت جسم در نقطه </a:t>
            </a:r>
            <a:r>
              <a:rPr lang="en-US" sz="2800" b="1" dirty="0">
                <a:solidFill>
                  <a:srgbClr val="002060"/>
                </a:solidFill>
                <a:cs typeface="B Koodak" panose="00000700000000000000" pitchFamily="2" charset="-78"/>
              </a:rPr>
              <a:t>C</a:t>
            </a:r>
            <a:r>
              <a:rPr lang="fa-IR" sz="2800" b="1" dirty="0">
                <a:solidFill>
                  <a:srgbClr val="002060"/>
                </a:solidFill>
                <a:cs typeface="B Koodak" panose="00000700000000000000" pitchFamily="2" charset="-78"/>
              </a:rPr>
              <a:t> چند برابر سرعت جسم در نقطه </a:t>
            </a:r>
            <a:r>
              <a:rPr lang="en-US" sz="2800" b="1" dirty="0">
                <a:solidFill>
                  <a:srgbClr val="002060"/>
                </a:solidFill>
                <a:cs typeface="B Koodak" panose="00000700000000000000" pitchFamily="2" charset="-78"/>
              </a:rPr>
              <a:t>B</a:t>
            </a:r>
            <a:r>
              <a:rPr lang="fa-IR" sz="2800" b="1" dirty="0">
                <a:solidFill>
                  <a:srgbClr val="002060"/>
                </a:solidFill>
                <a:cs typeface="B Koodak" panose="00000700000000000000" pitchFamily="2" charset="-78"/>
              </a:rPr>
              <a:t> است؟</a:t>
            </a:r>
            <a:endParaRPr lang="en-US" sz="2800" dirty="0">
              <a:solidFill>
                <a:srgbClr val="002060"/>
              </a:solidFill>
              <a:cs typeface="B Koodak" panose="00000700000000000000" pitchFamily="2" charset="-78"/>
            </a:endParaRPr>
          </a:p>
        </p:txBody>
      </p:sp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2" y="2114837"/>
            <a:ext cx="6513659" cy="40313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46444" y="5018047"/>
                <a:ext cx="1499840" cy="8183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444" y="5018047"/>
                <a:ext cx="1499840" cy="818366"/>
              </a:xfrm>
              <a:prstGeom prst="rect">
                <a:avLst/>
              </a:prstGeom>
              <a:blipFill>
                <a:blip r:embed="rId6"/>
                <a:stretch>
                  <a:fillRect b="-7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516601" y="5330283"/>
            <a:ext cx="1059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solidFill>
                  <a:srgbClr val="FFFF00"/>
                </a:solidFill>
              </a:rPr>
              <a:t>پاسخ</a:t>
            </a:r>
            <a:endParaRPr lang="en-US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2048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2972" y="462987"/>
            <a:ext cx="9387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 smtClean="0">
                <a:solidFill>
                  <a:srgbClr val="FF0000"/>
                </a:solidFill>
                <a:cs typeface="B Koodak" panose="00000700000000000000" pitchFamily="2" charset="-78"/>
              </a:rPr>
              <a:t>نتیجه گیری :</a:t>
            </a:r>
            <a:endParaRPr lang="en-US" sz="2800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8020" y="1156511"/>
            <a:ext cx="102320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sz="2800" dirty="0">
                <a:solidFill>
                  <a:srgbClr val="FFFF00"/>
                </a:solidFill>
                <a:cs typeface="B Koodak" panose="00000700000000000000" pitchFamily="2" charset="-78"/>
              </a:rPr>
              <a:t>قانون پایستگی انرژی : </a:t>
            </a:r>
            <a:r>
              <a:rPr lang="fa-IR" sz="2800" dirty="0">
                <a:cs typeface="B Koodak" panose="00000700000000000000" pitchFamily="2" charset="-78"/>
              </a:rPr>
              <a:t>در یک سامانه منزوی ، مجموع کل انرژی ها پایسته می ماند . انرژی را نمی توان خلق یا نابود کرد و تنها می توان آن را از یک شکل به شکل دیگر تبدیل کرد .</a:t>
            </a:r>
            <a:endParaRPr lang="en-US" sz="2800" dirty="0">
              <a:cs typeface="B Koodak" panose="00000700000000000000" pitchFamily="2" charset="-78"/>
            </a:endParaRPr>
          </a:p>
          <a:p>
            <a:pPr algn="justLow" rtl="1"/>
            <a:endParaRPr lang="en-US" sz="2800" dirty="0">
              <a:cs typeface="B Koodak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61641" y="2619477"/>
            <a:ext cx="1005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 smtClean="0">
                <a:solidFill>
                  <a:srgbClr val="FF0000"/>
                </a:solidFill>
                <a:cs typeface="B Koodak" panose="00000700000000000000" pitchFamily="2" charset="-78"/>
              </a:rPr>
              <a:t>انرژی درونی : </a:t>
            </a:r>
            <a:r>
              <a:rPr lang="fa-IR" sz="2800" dirty="0" smtClean="0">
                <a:solidFill>
                  <a:schemeClr val="accent2">
                    <a:lumMod val="75000"/>
                  </a:schemeClr>
                </a:solidFill>
                <a:cs typeface="B Koodak" panose="00000700000000000000" pitchFamily="2" charset="-78"/>
              </a:rPr>
              <a:t>مجموع انرژی های ذره های تشکیل دهنده یک جسم</a:t>
            </a:r>
            <a:endParaRPr lang="en-US" sz="2800" dirty="0">
              <a:solidFill>
                <a:schemeClr val="accent2">
                  <a:lumMod val="75000"/>
                </a:schemeClr>
              </a:solidFill>
              <a:cs typeface="B Koodak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1882" y="4074975"/>
            <a:ext cx="9173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sz="2800" dirty="0" smtClean="0">
                <a:solidFill>
                  <a:schemeClr val="accent2">
                    <a:lumMod val="50000"/>
                  </a:schemeClr>
                </a:solidFill>
                <a:cs typeface="B Koodak" panose="00000700000000000000" pitchFamily="2" charset="-78"/>
              </a:rPr>
              <a:t>افزایش انرژی درونی به صورت گرما ظاهر می شود.</a:t>
            </a:r>
            <a:endParaRPr lang="en-US" sz="2800" dirty="0">
              <a:solidFill>
                <a:schemeClr val="accent2">
                  <a:lumMod val="50000"/>
                </a:schemeClr>
              </a:solidFill>
              <a:cs typeface="B Koodak" panose="000007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5929" y="4901523"/>
            <a:ext cx="598411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800" dirty="0" smtClean="0">
                <a:solidFill>
                  <a:schemeClr val="bg2">
                    <a:lumMod val="75000"/>
                  </a:schemeClr>
                </a:solidFill>
                <a:cs typeface="B Koodak" panose="00000700000000000000" pitchFamily="2" charset="-78"/>
              </a:rPr>
              <a:t>رابطه پایستگی انرژی در حضور نیروهای مقاوم</a:t>
            </a:r>
            <a:r>
              <a:rPr lang="fa-IR" dirty="0" smtClean="0">
                <a:solidFill>
                  <a:schemeClr val="bg2">
                    <a:lumMod val="75000"/>
                  </a:schemeClr>
                </a:solidFill>
              </a:rPr>
              <a:t>: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pPr algn="r" rtl="1"/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328903" y="5488057"/>
                <a:ext cx="3091231" cy="6907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36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6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36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36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36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6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36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903" y="5488057"/>
                <a:ext cx="3091231" cy="6907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810229" y="3297317"/>
            <a:ext cx="10509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 smtClean="0">
                <a:solidFill>
                  <a:schemeClr val="bg1">
                    <a:lumMod val="85000"/>
                    <a:lumOff val="15000"/>
                  </a:schemeClr>
                </a:solidFill>
                <a:cs typeface="B Koodak" panose="00000700000000000000" pitchFamily="2" charset="-78"/>
              </a:rPr>
              <a:t>انرژی درونی یک جسم، هم به تعداد ذرات جسم و هم به انرژی هر ذره بستگی دارد.</a:t>
            </a:r>
            <a:endParaRPr lang="en-US" sz="2800" dirty="0">
              <a:solidFill>
                <a:schemeClr val="bg1">
                  <a:lumMod val="85000"/>
                  <a:lumOff val="15000"/>
                </a:schemeClr>
              </a:solidFill>
              <a:cs typeface="B Koodak" panose="000007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4470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209" y="831231"/>
            <a:ext cx="8153401" cy="44843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9659" y="267629"/>
            <a:ext cx="8965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solidFill>
                  <a:schemeClr val="bg2">
                    <a:lumMod val="75000"/>
                  </a:schemeClr>
                </a:solidFill>
                <a:cs typeface="B Koodak" panose="00000700000000000000" pitchFamily="2" charset="-78"/>
              </a:rPr>
              <a:t>در شکل زیر، انرژی جنبشی خودرو پس از ترمز کردن به چه انرژی تبدیل شده است؟</a:t>
            </a:r>
            <a:endParaRPr lang="en-US" sz="2400" dirty="0">
              <a:solidFill>
                <a:schemeClr val="bg2">
                  <a:lumMod val="75000"/>
                </a:schemeClr>
              </a:solidFill>
              <a:cs typeface="B Koodak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2696" y="5417539"/>
            <a:ext cx="83764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3000" dirty="0" smtClean="0">
                <a:cs typeface="B Koodak" panose="00000700000000000000" pitchFamily="2" charset="-78"/>
              </a:rPr>
              <a:t>در اثر </a:t>
            </a:r>
            <a:r>
              <a:rPr lang="fa-IR" sz="3000" dirty="0" smtClean="0">
                <a:solidFill>
                  <a:schemeClr val="accent6">
                    <a:lumMod val="20000"/>
                    <a:lumOff val="80000"/>
                  </a:schemeClr>
                </a:solidFill>
                <a:cs typeface="B Koodak" panose="00000700000000000000" pitchFamily="2" charset="-78"/>
              </a:rPr>
              <a:t>کار نیروی اصطکاک</a:t>
            </a:r>
            <a:r>
              <a:rPr lang="fa-IR" sz="3000" dirty="0" smtClean="0">
                <a:cs typeface="B Koodak" panose="00000700000000000000" pitchFamily="2" charset="-78"/>
              </a:rPr>
              <a:t>، انرژی جنبشی خودرو به </a:t>
            </a:r>
            <a:r>
              <a:rPr lang="fa-IR" sz="30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Koodak" panose="00000700000000000000" pitchFamily="2" charset="-78"/>
              </a:rPr>
              <a:t>انرژی درونی </a:t>
            </a:r>
            <a:r>
              <a:rPr lang="fa-IR" sz="3000" dirty="0" smtClean="0">
                <a:cs typeface="B Koodak" panose="00000700000000000000" pitchFamily="2" charset="-78"/>
              </a:rPr>
              <a:t>لاستیک های آن و سطح جاده تبدیل شده است.</a:t>
            </a:r>
            <a:endParaRPr lang="en-US" sz="3000" dirty="0">
              <a:cs typeface="B Koodak" panose="000007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7029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6928" y="334537"/>
            <a:ext cx="1005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 smtClean="0">
                <a:solidFill>
                  <a:srgbClr val="FF0000"/>
                </a:solidFill>
                <a:cs typeface="B Koodak" panose="00000700000000000000" pitchFamily="2" charset="-78"/>
              </a:rPr>
              <a:t>انرژی درونی : </a:t>
            </a:r>
            <a:r>
              <a:rPr lang="fa-IR" sz="2800" dirty="0" smtClean="0">
                <a:solidFill>
                  <a:schemeClr val="accent2">
                    <a:lumMod val="75000"/>
                  </a:schemeClr>
                </a:solidFill>
                <a:cs typeface="B Koodak" panose="00000700000000000000" pitchFamily="2" charset="-78"/>
              </a:rPr>
              <a:t>مجموع انرژی های ذره های تشکیل دهنده یک جسم</a:t>
            </a:r>
            <a:endParaRPr lang="en-US" sz="2800" dirty="0">
              <a:solidFill>
                <a:schemeClr val="accent2">
                  <a:lumMod val="75000"/>
                </a:schemeClr>
              </a:solidFill>
              <a:cs typeface="B Koodak" panose="000007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41" y="1259201"/>
            <a:ext cx="6899926" cy="460219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664499" y="1862253"/>
            <a:ext cx="24421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sz="3600" dirty="0" smtClean="0">
                <a:solidFill>
                  <a:schemeClr val="accent2">
                    <a:lumMod val="50000"/>
                  </a:schemeClr>
                </a:solidFill>
                <a:cs typeface="B Koodak" panose="00000700000000000000" pitchFamily="2" charset="-78"/>
              </a:rPr>
              <a:t>افزایش انرژی درونی به صورت گرما ظاهر می شود.</a:t>
            </a:r>
            <a:endParaRPr lang="en-US" sz="3600" dirty="0">
              <a:solidFill>
                <a:schemeClr val="accent2">
                  <a:lumMod val="50000"/>
                </a:schemeClr>
              </a:solidFill>
              <a:cs typeface="B Koodak" panose="00000700000000000000" pitchFamily="2" charset="-78"/>
            </a:endParaRPr>
          </a:p>
        </p:txBody>
      </p:sp>
      <p:sp>
        <p:nvSpPr>
          <p:cNvPr id="9" name="Notched Right Arrow 8"/>
          <p:cNvSpPr/>
          <p:nvPr/>
        </p:nvSpPr>
        <p:spPr>
          <a:xfrm rot="10800000">
            <a:off x="7765485" y="2646895"/>
            <a:ext cx="869795" cy="739040"/>
          </a:xfrm>
          <a:prstGeom prst="notched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8908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7858" y="567159"/>
            <a:ext cx="9201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 smtClean="0">
                <a:solidFill>
                  <a:schemeClr val="accent3">
                    <a:lumMod val="50000"/>
                  </a:schemeClr>
                </a:solidFill>
                <a:cs typeface="B Koodak" panose="00000700000000000000" pitchFamily="2" charset="-78"/>
              </a:rPr>
              <a:t>انرژی درونی </a:t>
            </a:r>
            <a:r>
              <a:rPr lang="fa-IR" sz="2800" dirty="0" smtClean="0">
                <a:cs typeface="B Koodak" panose="00000700000000000000" pitchFamily="2" charset="-78"/>
              </a:rPr>
              <a:t>یک </a:t>
            </a:r>
            <a:r>
              <a:rPr lang="fa-IR" sz="2800" dirty="0" smtClean="0">
                <a:solidFill>
                  <a:srgbClr val="FF0000"/>
                </a:solidFill>
                <a:cs typeface="B Koodak" panose="00000700000000000000" pitchFamily="2" charset="-78"/>
              </a:rPr>
              <a:t>فنجان چای داغ </a:t>
            </a:r>
            <a:r>
              <a:rPr lang="fa-IR" sz="2800" dirty="0" smtClean="0">
                <a:cs typeface="B Koodak" panose="00000700000000000000" pitchFamily="2" charset="-78"/>
              </a:rPr>
              <a:t>بیشتر است یا </a:t>
            </a:r>
            <a:r>
              <a:rPr lang="fa-IR" sz="2800" dirty="0" smtClean="0">
                <a:solidFill>
                  <a:schemeClr val="bg2">
                    <a:lumMod val="50000"/>
                  </a:schemeClr>
                </a:solidFill>
                <a:cs typeface="B Koodak" panose="00000700000000000000" pitchFamily="2" charset="-78"/>
              </a:rPr>
              <a:t>یک استخر پر از آب ولرم </a:t>
            </a:r>
            <a:r>
              <a:rPr lang="fa-IR" sz="2800" dirty="0" smtClean="0">
                <a:cs typeface="B Koodak" panose="00000700000000000000" pitchFamily="2" charset="-78"/>
              </a:rPr>
              <a:t>؟</a:t>
            </a:r>
            <a:endParaRPr lang="en-US" sz="2800" dirty="0">
              <a:cs typeface="B Koodak" panose="000007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" t="-3850" r="21250" b="-373"/>
          <a:stretch/>
        </p:blipFill>
        <p:spPr>
          <a:xfrm>
            <a:off x="6215605" y="1447608"/>
            <a:ext cx="5069711" cy="3640255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87" y="1615456"/>
            <a:ext cx="5192875" cy="34724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22340" y="5340139"/>
            <a:ext cx="7986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000" dirty="0" smtClean="0">
                <a:cs typeface="B Koodak" panose="00000700000000000000" pitchFamily="2" charset="-78"/>
              </a:rPr>
              <a:t>انرژی درونی یک استخر آب ولرم بیشتر است.</a:t>
            </a:r>
            <a:endParaRPr lang="en-US" sz="4000" dirty="0">
              <a:cs typeface="B Koodak" panose="000007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8083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7159" y="451413"/>
            <a:ext cx="104056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Koodak" panose="00000700000000000000" pitchFamily="2" charset="-78"/>
              </a:rPr>
              <a:t>شخصی توپ در حال حرکتی را با دست می گیرد . پس از توقف توپ ، انرژی جنبشی آن کجا رفته است ؟</a:t>
            </a:r>
            <a:endParaRPr lang="en-US" sz="2200" dirty="0">
              <a:cs typeface="B Koodak" panose="000007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072" y="1134319"/>
            <a:ext cx="9458728" cy="23235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66831" y="3709895"/>
            <a:ext cx="9377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B Koodak" panose="00000700000000000000" pitchFamily="2" charset="-78"/>
              </a:rPr>
              <a:t>به انرژی درونی سطح توپ و دست تبدیل شده است.</a:t>
            </a:r>
            <a:endParaRPr lang="en-US" sz="4000" dirty="0">
              <a:solidFill>
                <a:schemeClr val="accent3">
                  <a:lumMod val="60000"/>
                  <a:lumOff val="40000"/>
                </a:schemeClr>
              </a:solidFill>
              <a:cs typeface="B Koodak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2729" y="4611143"/>
            <a:ext cx="8380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dirty="0" smtClean="0">
                <a:solidFill>
                  <a:srgbClr val="FFFF00"/>
                </a:solidFill>
                <a:cs typeface="B Koodak" panose="00000700000000000000" pitchFamily="2" charset="-78"/>
              </a:rPr>
              <a:t>آیا می توان از این انرژی استفاده کرد ؟</a:t>
            </a:r>
            <a:endParaRPr lang="en-US" sz="3200" dirty="0">
              <a:solidFill>
                <a:srgbClr val="FFFF00"/>
              </a:solidFill>
              <a:cs typeface="B Koodak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66831" y="5389281"/>
            <a:ext cx="98059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dirty="0" smtClean="0">
                <a:cs typeface="B Koodak" panose="00000700000000000000" pitchFamily="2" charset="-78"/>
              </a:rPr>
              <a:t>چون از این انرژی در عمل نمی توان دوباره استفاده کرد، در اصطلاح به آن</a:t>
            </a:r>
            <a:r>
              <a:rPr lang="fa-IR" sz="3200" dirty="0" smtClean="0">
                <a:solidFill>
                  <a:srgbClr val="FFC000"/>
                </a:solidFill>
                <a:cs typeface="B Koodak" panose="00000700000000000000" pitchFamily="2" charset="-78"/>
              </a:rPr>
              <a:t> انرژی تلف شده </a:t>
            </a:r>
            <a:r>
              <a:rPr lang="fa-IR" sz="3200" dirty="0" smtClean="0">
                <a:cs typeface="B Koodak" panose="00000700000000000000" pitchFamily="2" charset="-78"/>
              </a:rPr>
              <a:t>می گوییم.</a:t>
            </a:r>
            <a:endParaRPr lang="en-US" sz="3200" dirty="0">
              <a:cs typeface="B Koodak" panose="000007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3920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79676" y="2951544"/>
                <a:ext cx="10544537" cy="2962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dirty="0" smtClean="0"/>
                  <a:t>در </a:t>
                </a:r>
                <a:r>
                  <a:rPr lang="fa-IR" dirty="0"/>
                  <a:t>طول مسیر نیروهای اصطکاک و مقاومت هوا ، به جسم وارد شوند و روی جسم کار منفی انجام دهند ، بخشی از انرژی مکانیکی جسم را به انرژی درونی جسم ، سطح مسیر و هوا تبدیل می کنند .می توان رابطه زیر را نوشت : </a:t>
                </a:r>
                <a:endParaRPr lang="en-US" dirty="0"/>
              </a:p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  <a:p>
                <a:pPr algn="just" rtl="1"/>
                <a:r>
                  <a:rPr lang="fa-IR" dirty="0"/>
                  <a:t>این رابطه نشان می دهد با حضور نیروهای اتلافی ، انرژی مکانیکی سامانه پایسته نمی ماند و تغییر می کند . این تغییر انرژی به صورت افزایش انرژی درونی جسم و محیط اطراف آن در می آید .</a:t>
                </a:r>
                <a:endParaRPr lang="en-US" dirty="0"/>
              </a:p>
              <a:p>
                <a:pPr algn="just" rtl="1"/>
                <a:r>
                  <a:rPr lang="fa-IR" dirty="0"/>
                  <a:t>این رابطه را می توان به صورت های زیر نیز نوشت :</a:t>
                </a:r>
                <a:endParaRPr lang="en-US" dirty="0"/>
              </a:p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8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  <a:p>
                <a:pPr algn="r" rtl="1"/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676" y="2951544"/>
                <a:ext cx="10544537" cy="2962093"/>
              </a:xfrm>
              <a:prstGeom prst="rect">
                <a:avLst/>
              </a:prstGeom>
              <a:blipFill>
                <a:blip r:embed="rId5"/>
                <a:stretch>
                  <a:fillRect l="-1098" t="-1029" r="-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7" r="-1794" b="992"/>
          <a:stretch/>
        </p:blipFill>
        <p:spPr>
          <a:xfrm>
            <a:off x="3541463" y="335667"/>
            <a:ext cx="5255296" cy="221573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87119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38491" y="2291787"/>
            <a:ext cx="97806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sz="3600" dirty="0">
                <a:solidFill>
                  <a:srgbClr val="FFFF00"/>
                </a:solidFill>
                <a:cs typeface="B Koodak" panose="00000700000000000000" pitchFamily="2" charset="-78"/>
              </a:rPr>
              <a:t>قانون پایستگی انرژی : </a:t>
            </a:r>
            <a:r>
              <a:rPr lang="fa-IR" sz="3600" dirty="0">
                <a:cs typeface="B Koodak" panose="00000700000000000000" pitchFamily="2" charset="-78"/>
              </a:rPr>
              <a:t>در یک سامانه منزوی ، مجموع کل انرژی ها پایسته می ماند . انرژی را نمی توان خلق یا نابود کرد و تنها می توان آن را از یک شکل به شکل دیگر تبدیل کرد .</a:t>
            </a:r>
            <a:endParaRPr lang="en-US" sz="3600" dirty="0">
              <a:cs typeface="B Koodak" panose="00000700000000000000" pitchFamily="2" charset="-78"/>
            </a:endParaRPr>
          </a:p>
          <a:p>
            <a:pPr algn="justLow" rtl="1"/>
            <a:endParaRPr lang="en-US" sz="3600" dirty="0">
              <a:cs typeface="B Koodak" panose="000007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1832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4503" y="223165"/>
            <a:ext cx="9595412" cy="1226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400" dirty="0" smtClean="0">
                <a:solidFill>
                  <a:srgbClr val="FFFF00"/>
                </a:solidFill>
                <a:cs typeface="B Koodak" panose="00000700000000000000" pitchFamily="2" charset="-78"/>
              </a:rPr>
              <a:t>مثال 1: </a:t>
            </a:r>
            <a:r>
              <a:rPr lang="fa-IR" sz="2400" dirty="0" smtClean="0">
                <a:solidFill>
                  <a:schemeClr val="accent2">
                    <a:lumMod val="75000"/>
                  </a:schemeClr>
                </a:solidFill>
                <a:cs typeface="B Koodak" panose="00000700000000000000" pitchFamily="2" charset="-78"/>
              </a:rPr>
              <a:t>وزنه ای به جرم نیم کیلوگرم را از نقطه ی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cs typeface="B Koodak" panose="00000700000000000000" pitchFamily="2" charset="-78"/>
              </a:rPr>
              <a:t>A </a:t>
            </a:r>
            <a:r>
              <a:rPr lang="fa-IR" sz="2400" dirty="0" smtClean="0">
                <a:solidFill>
                  <a:schemeClr val="accent2">
                    <a:lumMod val="75000"/>
                  </a:schemeClr>
                </a:solidFill>
                <a:cs typeface="B Koodak" panose="00000700000000000000" pitchFamily="2" charset="-78"/>
              </a:rPr>
              <a:t> درون یک نیمکره تو خالی مطابق شکل رها می کنیم . وزنه با تندی ۴ متر بر ثانیه به نقطه ی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cs typeface="B Koodak" panose="00000700000000000000" pitchFamily="2" charset="-78"/>
              </a:rPr>
              <a:t>B </a:t>
            </a:r>
            <a:r>
              <a:rPr lang="fa-IR" sz="2400" dirty="0" smtClean="0">
                <a:solidFill>
                  <a:schemeClr val="accent2">
                    <a:lumMod val="75000"/>
                  </a:schemeClr>
                </a:solidFill>
                <a:cs typeface="B Koodak" panose="00000700000000000000" pitchFamily="2" charset="-78"/>
              </a:rPr>
              <a:t> می رسد .اگر شعاع نیم کره ۱ متر باشد . کار نیروی اصطکاک در طول مسیر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cs typeface="B Koodak" panose="00000700000000000000" pitchFamily="2" charset="-78"/>
              </a:rPr>
              <a:t>AB </a:t>
            </a:r>
            <a:r>
              <a:rPr lang="fa-IR" sz="2400" dirty="0" smtClean="0">
                <a:solidFill>
                  <a:schemeClr val="accent2">
                    <a:lumMod val="75000"/>
                  </a:schemeClr>
                </a:solidFill>
                <a:cs typeface="B Koodak" panose="00000700000000000000" pitchFamily="2" charset="-78"/>
              </a:rPr>
              <a:t> چقدر است ؟</a:t>
            </a:r>
            <a:endParaRPr lang="en-US" sz="2400" dirty="0">
              <a:solidFill>
                <a:schemeClr val="accent2">
                  <a:lumMod val="75000"/>
                </a:schemeClr>
              </a:solidFill>
              <a:cs typeface="B Koodak" panose="000007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47" y="1112718"/>
            <a:ext cx="3067291" cy="239248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80985" y="1862253"/>
                <a:ext cx="6568069" cy="3120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2800" b="1" dirty="0" smtClean="0">
                  <a:solidFill>
                    <a:srgbClr val="FFFF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8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2800" b="1" dirty="0" smtClean="0">
                  <a:solidFill>
                    <a:srgbClr val="FFFF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sSubSup>
                        <m:sSubSupPr>
                          <m:ctrlP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𝒎𝒈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8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8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sSubSup>
                        <m:sSubSupPr>
                          <m:ctrlP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en-US" sz="28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𝒎𝒈</m:t>
                      </m:r>
                      <m:sSub>
                        <m:sSubPr>
                          <m:ctrlP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2800" b="1" dirty="0" smtClean="0">
                  <a:solidFill>
                    <a:srgbClr val="FFFF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sub>
                      </m:sSub>
                      <m:r>
                        <a:rPr lang="en-US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𝟏𝟔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2800" b="1" dirty="0" smtClean="0">
                  <a:solidFill>
                    <a:srgbClr val="FFFF00"/>
                  </a:solidFill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sub>
                      </m:sSub>
                      <m:r>
                        <a:rPr lang="en-US" sz="2800" b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𝐉</m:t>
                      </m:r>
                    </m:oMath>
                  </m:oMathPara>
                </a14:m>
                <a:endParaRPr lang="en-US" sz="28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0985" y="1862253"/>
                <a:ext cx="6568069" cy="31207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1137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71490" y="254925"/>
            <a:ext cx="95954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400" b="1" dirty="0" smtClean="0">
                <a:solidFill>
                  <a:srgbClr val="FFFF00"/>
                </a:solidFill>
                <a:cs typeface="B Koodak" panose="00000700000000000000" pitchFamily="2" charset="-78"/>
              </a:rPr>
              <a:t>مثال 2: </a:t>
            </a:r>
            <a:r>
              <a:rPr lang="fa-IR" sz="2400" b="1" dirty="0" smtClean="0">
                <a:solidFill>
                  <a:schemeClr val="accent2">
                    <a:lumMod val="75000"/>
                  </a:schemeClr>
                </a:solidFill>
                <a:cs typeface="B Koodak" panose="00000700000000000000" pitchFamily="2" charset="-78"/>
              </a:rPr>
              <a:t>در </a:t>
            </a:r>
            <a:r>
              <a:rPr lang="fa-IR" sz="2400" b="1" dirty="0">
                <a:solidFill>
                  <a:schemeClr val="accent2">
                    <a:lumMod val="75000"/>
                  </a:schemeClr>
                </a:solidFill>
                <a:cs typeface="B Koodak" panose="00000700000000000000" pitchFamily="2" charset="-78"/>
              </a:rPr>
              <a:t>شکل روبرو بسکتبالیستی ، </a:t>
            </a:r>
            <a:r>
              <a:rPr lang="fa-IR" sz="2400" b="1" dirty="0" smtClean="0">
                <a:solidFill>
                  <a:schemeClr val="accent2">
                    <a:lumMod val="75000"/>
                  </a:schemeClr>
                </a:solidFill>
                <a:cs typeface="B Koodak" panose="00000700000000000000" pitchFamily="2" charset="-78"/>
              </a:rPr>
              <a:t>توپی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cs typeface="B Koodak" panose="00000700000000000000" pitchFamily="2" charset="-78"/>
              </a:rPr>
              <a:t> </a:t>
            </a:r>
            <a:r>
              <a:rPr lang="fa-IR" sz="2400" b="1" dirty="0" smtClean="0">
                <a:solidFill>
                  <a:schemeClr val="accent2">
                    <a:lumMod val="75000"/>
                  </a:schemeClr>
                </a:solidFill>
                <a:cs typeface="B Koodak" panose="00000700000000000000" pitchFamily="2" charset="-78"/>
              </a:rPr>
              <a:t>به جرم 1 کیلوگرم </a:t>
            </a:r>
            <a:r>
              <a:rPr lang="fa-IR" sz="2400" b="1" dirty="0">
                <a:solidFill>
                  <a:schemeClr val="accent2">
                    <a:lumMod val="75000"/>
                  </a:schemeClr>
                </a:solidFill>
                <a:cs typeface="B Koodak" panose="00000700000000000000" pitchFamily="2" charset="-78"/>
              </a:rPr>
              <a:t>را با تندی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cs typeface="B Koodak" panose="00000700000000000000" pitchFamily="2" charset="-78"/>
              </a:rPr>
              <a:t>10 m/s</a:t>
            </a:r>
            <a:r>
              <a:rPr lang="fa-IR" sz="2400" b="1" dirty="0">
                <a:solidFill>
                  <a:schemeClr val="accent2">
                    <a:lumMod val="75000"/>
                  </a:schemeClr>
                </a:solidFill>
                <a:cs typeface="B Koodak" panose="00000700000000000000" pitchFamily="2" charset="-78"/>
              </a:rPr>
              <a:t> به سمت سبد پرتاب می کند . اگر کار نیروی مقاومت هوا در مسیر 12 ژول باشد ، توپ با چه تندی وارد سبد می شود ؟ </a:t>
            </a:r>
            <a:endParaRPr lang="en-US" sz="2400" dirty="0">
              <a:solidFill>
                <a:schemeClr val="accent2">
                  <a:lumMod val="75000"/>
                </a:schemeClr>
              </a:solidFill>
              <a:cs typeface="B Koodak" panose="00000700000000000000" pitchFamily="2" charset="-78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45" y="1037064"/>
            <a:ext cx="3705350" cy="192663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02888" y="2027000"/>
                <a:ext cx="10564015" cy="46584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2800" b="1" dirty="0" smtClean="0">
                  <a:solidFill>
                    <a:srgbClr val="FFFF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8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2800" b="1" dirty="0" smtClean="0">
                  <a:solidFill>
                    <a:srgbClr val="FFFF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sSubSup>
                        <m:sSubSupPr>
                          <m:ctrlP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𝒎𝒈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8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8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sSubSup>
                        <m:sSubSupPr>
                          <m:ctrlP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en-US" sz="28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𝒎𝒈</m:t>
                      </m:r>
                      <m:sSub>
                        <m:sSubPr>
                          <m:ctrlP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2800" b="1" dirty="0" smtClean="0">
                  <a:solidFill>
                    <a:srgbClr val="FFFF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</m:t>
                      </m:r>
                      <m:r>
                        <a:rPr lang="en-US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Sup>
                        <m:sSubSupPr>
                          <m:ctrlP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2800" b="1" dirty="0" smtClean="0">
                  <a:solidFill>
                    <a:srgbClr val="FFFF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𝟓𝟎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8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Sup>
                        <m:sSubSupPr>
                          <m:ctrlP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en-US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𝟐𝟒</m:t>
                      </m:r>
                    </m:oMath>
                  </m:oMathPara>
                </a14:m>
                <a:endParaRPr lang="en-US" sz="2800" b="1" dirty="0" smtClean="0">
                  <a:solidFill>
                    <a:srgbClr val="FFFF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en-US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en-US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𝟔𝟒</m:t>
                      </m:r>
                    </m:oMath>
                  </m:oMathPara>
                </a14:m>
                <a:endParaRPr lang="en-US" sz="2800" b="1" dirty="0" smtClean="0">
                  <a:solidFill>
                    <a:srgbClr val="FFFF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88" y="2027000"/>
                <a:ext cx="10564015" cy="465845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9025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1.6|2.5|1.8|14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9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0|5|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3.4|4.5|26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9|9.3|6.6|3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35.7|26.6|24.2|17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|16.2|5.4|6|4.4|4.3"/>
</p:tagLst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231</TotalTime>
  <Words>519</Words>
  <Application>Microsoft Office PowerPoint</Application>
  <PresentationFormat>Widescreen</PresentationFormat>
  <Paragraphs>55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B Koodak</vt:lpstr>
      <vt:lpstr>Calibri</vt:lpstr>
      <vt:lpstr>Cambria Math</vt:lpstr>
      <vt:lpstr>Century Gothic</vt:lpstr>
      <vt:lpstr>Tahoma</vt:lpstr>
      <vt:lpstr>Wingdings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mostafa</dc:creator>
  <cp:lastModifiedBy>mostafa kabiri</cp:lastModifiedBy>
  <cp:revision>22</cp:revision>
  <dcterms:created xsi:type="dcterms:W3CDTF">2018-01-08T12:40:01Z</dcterms:created>
  <dcterms:modified xsi:type="dcterms:W3CDTF">2021-01-20T11:52:38Z</dcterms:modified>
</cp:coreProperties>
</file>