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tafa kabiri" initials="mk" lastIdx="1" clrIdx="0">
    <p:extLst>
      <p:ext uri="{19B8F6BF-5375-455C-9EA6-DF929625EA0E}">
        <p15:presenceInfo xmlns:p15="http://schemas.microsoft.com/office/powerpoint/2012/main" userId="29062f2dbf9cc5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8T14:33:08.229" idx="1">
    <p:pos x="10" y="10"/>
    <p:text>در انیمیشن بالا مشاهده می کنید که در اثر باد های شدید خورشیدی و ذرات باردار و انرژی که به سمت زمین پرتاب می شوند، میدان مغناطیسی سمت روز کره زمین به تدریج مختل شده و این خطوط در سمت شب زمین به یکدیگر نزدیک می شوند. نزدیک شدن و رسیدن این خطوط به یکدیگر همانند فنر عمل کرده و انرژی زیادی را آزاد می کند که موجب پرتاب الکترون های نزدیک زمین با سرعت بسیار زیاد به سمت قطب های کره زمین می شود. در اثر برخورد الکترون ها به گازهای اکسیژن و نیتروژن موجود در قسمت های بالایی جو زمین، و اندرکنش آن ها فوتون هایی گسیل می شوند که شفق قطبی را ایجاد می کنند.</p:text>
    <p:extLst>
      <p:ext uri="{C676402C-5697-4E1C-873F-D02D1690AC5C}">
        <p15:threadingInfo xmlns:p15="http://schemas.microsoft.com/office/powerpoint/2012/main" timeZoneBias="-21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6DF1B-7DDB-43A9-8C1C-671E8B11F9BB}"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CF879-FC38-4838-A1F5-3241E8A513C1}" type="slidenum">
              <a:rPr lang="en-US" smtClean="0"/>
              <a:t>‹#›</a:t>
            </a:fld>
            <a:endParaRPr lang="en-US"/>
          </a:p>
        </p:txBody>
      </p:sp>
    </p:spTree>
    <p:extLst>
      <p:ext uri="{BB962C8B-B14F-4D97-AF65-F5344CB8AC3E}">
        <p14:creationId xmlns:p14="http://schemas.microsoft.com/office/powerpoint/2010/main" val="195655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در انیمیشن بالا مشاهده می کنید که در اثر باد های شدید خورشیدی و ذرات باردار و انرژی که به سمت زمین پرتاب می شوند، میدان مغناطیسی سمت روز کره زمین به تدریج مختل شده و این خطوط در سمت شب زمین به یکدیگر نزدیک می شوند. نزدیک شدن و رسیدن این خطوط به یکدیگر همانند فنر عمل کرده و انرژی زیادی را آزاد می کند که موجب پرتاب الکترون های نزدیک زمین با سرعت بسیار زیاد به سمت قطب های کره زمین می شود. در اثر برخورد الکترون ها به گازهای اکسیژن و نیتروژن موجود در قسمت های بالایی جو زمین، و اندرکنش آن ها فوتون هایی گسیل می شوند که شفق قطبی را ایجاد می کنند.</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99B290-2E79-46B8-8B22-A949008B2DC0}" type="slidenum">
              <a:rPr lang="en-US" smtClean="0"/>
              <a:t>12</a:t>
            </a:fld>
            <a:endParaRPr lang="en-US"/>
          </a:p>
        </p:txBody>
      </p:sp>
    </p:spTree>
    <p:extLst>
      <p:ext uri="{BB962C8B-B14F-4D97-AF65-F5344CB8AC3E}">
        <p14:creationId xmlns:p14="http://schemas.microsoft.com/office/powerpoint/2010/main" val="78214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79EF97-76B0-46DC-AEBA-16E97C66EF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17234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79EF97-76B0-46DC-AEBA-16E97C66EF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343681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79EF97-76B0-46DC-AEBA-16E97C66EF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137316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79EF97-76B0-46DC-AEBA-16E97C66EF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F5AA-1350-4C2F-B92B-8F56BAB6628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1972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79EF97-76B0-46DC-AEBA-16E97C66EF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2645191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679EF97-76B0-46DC-AEBA-16E97C66EF13}"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1243678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679EF97-76B0-46DC-AEBA-16E97C66EF13}"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205825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9EF97-76B0-46DC-AEBA-16E97C66EF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1908834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9EF97-76B0-46DC-AEBA-16E97C66EF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308024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9EF97-76B0-46DC-AEBA-16E97C66EF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414008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79EF97-76B0-46DC-AEBA-16E97C66EF13}"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32599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79EF97-76B0-46DC-AEBA-16E97C66EF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330076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79EF97-76B0-46DC-AEBA-16E97C66EF13}"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210028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79EF97-76B0-46DC-AEBA-16E97C66EF13}"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223358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9EF97-76B0-46DC-AEBA-16E97C66EF13}"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413176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79EF97-76B0-46DC-AEBA-16E97C66EF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385256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79EF97-76B0-46DC-AEBA-16E97C66EF13}"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F5AA-1350-4C2F-B92B-8F56BAB66286}" type="slidenum">
              <a:rPr lang="en-US" smtClean="0"/>
              <a:t>‹#›</a:t>
            </a:fld>
            <a:endParaRPr lang="en-US"/>
          </a:p>
        </p:txBody>
      </p:sp>
    </p:spTree>
    <p:extLst>
      <p:ext uri="{BB962C8B-B14F-4D97-AF65-F5344CB8AC3E}">
        <p14:creationId xmlns:p14="http://schemas.microsoft.com/office/powerpoint/2010/main" val="359487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679EF97-76B0-46DC-AEBA-16E97C66EF13}" type="datetimeFigureOut">
              <a:rPr lang="en-US" smtClean="0"/>
              <a:t>4/3/2020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4F3F5AA-1350-4C2F-B92B-8F56BAB66286}" type="slidenum">
              <a:rPr lang="en-US" smtClean="0"/>
              <a:t>‹#›</a:t>
            </a:fld>
            <a:endParaRPr lang="en-US"/>
          </a:p>
        </p:txBody>
      </p:sp>
    </p:spTree>
    <p:extLst>
      <p:ext uri="{BB962C8B-B14F-4D97-AF65-F5344CB8AC3E}">
        <p14:creationId xmlns:p14="http://schemas.microsoft.com/office/powerpoint/2010/main" val="269287432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comments" Target="../comments/comment1.xml"/><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70956" y="869795"/>
            <a:ext cx="2832410" cy="1015663"/>
          </a:xfrm>
          <a:prstGeom prst="rect">
            <a:avLst/>
          </a:prstGeom>
          <a:noFill/>
        </p:spPr>
        <p:txBody>
          <a:bodyPr wrap="square" rtlCol="0">
            <a:spAutoFit/>
          </a:bodyPr>
          <a:lstStyle/>
          <a:p>
            <a:pPr algn="r" rtl="1"/>
            <a:r>
              <a:rPr lang="fa-IR" sz="6000" dirty="0" smtClean="0">
                <a:cs typeface="B Yekan" panose="00000400000000000000" pitchFamily="2" charset="-78"/>
              </a:rPr>
              <a:t>مغناطیس </a:t>
            </a:r>
            <a:endParaRPr lang="en-US" sz="6000" dirty="0">
              <a:cs typeface="B Yeka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32629">
            <a:off x="1844134" y="1544881"/>
            <a:ext cx="3619500" cy="10096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597" y="2293279"/>
            <a:ext cx="3429000" cy="4057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137" y="3785529"/>
            <a:ext cx="3810000" cy="2565400"/>
          </a:xfrm>
          <a:prstGeom prst="rect">
            <a:avLst/>
          </a:prstGeom>
        </p:spPr>
      </p:pic>
    </p:spTree>
    <p:extLst>
      <p:ext uri="{BB962C8B-B14F-4D97-AF65-F5344CB8AC3E}">
        <p14:creationId xmlns:p14="http://schemas.microsoft.com/office/powerpoint/2010/main" val="151349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gnetic Field lines, 3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81669" y="540676"/>
            <a:ext cx="10047249" cy="5651578"/>
          </a:xfrm>
          <a:prstGeom prst="rect">
            <a:avLst/>
          </a:prstGeom>
        </p:spPr>
      </p:pic>
    </p:spTree>
    <p:extLst>
      <p:ext uri="{BB962C8B-B14F-4D97-AF65-F5344CB8AC3E}">
        <p14:creationId xmlns:p14="http://schemas.microsoft.com/office/powerpoint/2010/main" val="24391759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mute="1">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87568" y="502602"/>
            <a:ext cx="4400564" cy="750975"/>
          </a:xfrm>
          <a:prstGeom prst="rect">
            <a:avLst/>
          </a:prstGeom>
        </p:spPr>
        <p:txBody>
          <a:bodyPr wrap="none">
            <a:spAutoFit/>
          </a:bodyPr>
          <a:lstStyle/>
          <a:p>
            <a:pPr algn="r" rtl="1">
              <a:lnSpc>
                <a:spcPct val="107000"/>
              </a:lnSpc>
              <a:spcAft>
                <a:spcPts val="800"/>
              </a:spcAft>
            </a:pPr>
            <a:r>
              <a:rPr lang="fa-IR" sz="4000" dirty="0">
                <a:latin typeface="Calibri" panose="020F0502020204030204" pitchFamily="34" charset="0"/>
                <a:ea typeface="Calibri" panose="020F0502020204030204" pitchFamily="34" charset="0"/>
                <a:cs typeface="B Yekan" panose="00000400000000000000" pitchFamily="2" charset="-78"/>
              </a:rPr>
              <a:t>میدان مغناطیسی </a:t>
            </a:r>
            <a:r>
              <a:rPr lang="fa-IR" sz="4000" dirty="0" smtClean="0">
                <a:latin typeface="Calibri" panose="020F0502020204030204" pitchFamily="34" charset="0"/>
                <a:ea typeface="Calibri" panose="020F0502020204030204" pitchFamily="34" charset="0"/>
                <a:cs typeface="B Yekan" panose="00000400000000000000" pitchFamily="2" charset="-78"/>
              </a:rPr>
              <a:t>زمین</a:t>
            </a:r>
            <a:endParaRPr lang="en-US" sz="4000" dirty="0">
              <a:effectLst/>
              <a:latin typeface="Calibri" panose="020F0502020204030204" pitchFamily="34" charset="0"/>
              <a:ea typeface="Calibri" panose="020F0502020204030204" pitchFamily="34" charset="0"/>
              <a:cs typeface="B Yeka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92" y="423745"/>
            <a:ext cx="5182962" cy="6133171"/>
          </a:xfrm>
          <a:prstGeom prst="rect">
            <a:avLst/>
          </a:prstGeom>
        </p:spPr>
      </p:pic>
      <p:sp>
        <p:nvSpPr>
          <p:cNvPr id="6" name="Rectangle 5"/>
          <p:cNvSpPr/>
          <p:nvPr/>
        </p:nvSpPr>
        <p:spPr>
          <a:xfrm>
            <a:off x="6222380" y="1520373"/>
            <a:ext cx="5265752" cy="4439229"/>
          </a:xfrm>
          <a:prstGeom prst="rect">
            <a:avLst/>
          </a:prstGeom>
        </p:spPr>
        <p:txBody>
          <a:bodyPr wrap="square">
            <a:spAutoFit/>
          </a:bodyPr>
          <a:lstStyle/>
          <a:p>
            <a:pPr algn="just" rtl="1">
              <a:lnSpc>
                <a:spcPct val="107000"/>
              </a:lnSpc>
              <a:spcAft>
                <a:spcPts val="800"/>
              </a:spcAft>
            </a:pPr>
            <a:r>
              <a:rPr lang="fa-IR" sz="2400" dirty="0">
                <a:solidFill>
                  <a:srgbClr val="FFFF00"/>
                </a:solidFill>
                <a:latin typeface="Calibri" panose="020F0502020204030204" pitchFamily="34" charset="0"/>
                <a:ea typeface="Calibri" panose="020F0502020204030204" pitchFamily="34" charset="0"/>
                <a:cs typeface="B Nazanin" panose="00000400000000000000" pitchFamily="2" charset="-78"/>
              </a:rPr>
              <a:t>شواهد زمین شناختی نشان می دهند که جهت این میدان در بازه های زمانی نا منظم از ده هزار تا یک میلیون سال به طور کامل </a:t>
            </a:r>
            <a:r>
              <a:rPr lang="fa-IR" sz="2400" dirty="0" smtClean="0">
                <a:solidFill>
                  <a:srgbClr val="FFFF00"/>
                </a:solidFill>
                <a:latin typeface="Calibri" panose="020F0502020204030204" pitchFamily="34" charset="0"/>
                <a:ea typeface="Calibri" panose="020F0502020204030204" pitchFamily="34" charset="0"/>
                <a:cs typeface="B Nazanin" panose="00000400000000000000" pitchFamily="2" charset="-78"/>
              </a:rPr>
              <a:t>وارون </a:t>
            </a:r>
            <a:r>
              <a:rPr lang="fa-IR" sz="2400" dirty="0">
                <a:solidFill>
                  <a:srgbClr val="FFFF00"/>
                </a:solidFill>
                <a:latin typeface="Calibri" panose="020F0502020204030204" pitchFamily="34" charset="0"/>
                <a:ea typeface="Calibri" panose="020F0502020204030204" pitchFamily="34" charset="0"/>
                <a:cs typeface="B Nazanin" panose="00000400000000000000" pitchFamily="2" charset="-78"/>
              </a:rPr>
              <a:t>می شود. قطب های مغناطیسی زمین بر قطب های جغرافیایی آن منطبق نیستند. در واقع، قطب های مغناطیسی و جغرافیایی زمین فاصله نسبتا زیادی از یکدیگر دارند. مثلا قطب جنوب مغناطیسی تقریبا در فاصله 1800 کیلومتری قطب شمال جغرافیایی قرار دارد. این بدان معناست که عقربه مغناطیسی قطب نما در جهت شمال واقعی جغرافیایی قرار نمی گیرد و تا حدودی از شمال جغرافیایی انحراف دارد.</a:t>
            </a:r>
            <a:endParaRPr lang="en-US" sz="2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24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229" y="451845"/>
            <a:ext cx="8999034" cy="1077218"/>
          </a:xfrm>
          <a:prstGeom prst="rect">
            <a:avLst/>
          </a:prstGeom>
        </p:spPr>
        <p:txBody>
          <a:bodyPr wrap="square">
            <a:spAutoFit/>
          </a:bodyPr>
          <a:lstStyle/>
          <a:p>
            <a:pPr algn="just" rtl="1"/>
            <a:r>
              <a:rPr lang="fa-IR" sz="3200" dirty="0">
                <a:latin typeface="Calibri" panose="020F0502020204030204" pitchFamily="34" charset="0"/>
                <a:ea typeface="Calibri" panose="020F0502020204030204" pitchFamily="34" charset="0"/>
                <a:cs typeface="B Yekan" panose="00000400000000000000" pitchFamily="2" charset="-78"/>
              </a:rPr>
              <a:t>میدان مغناطیسی اطراف زمین مانند سپری از برخورد ذرات باردار ناشی از باد های خورشیدی از زمین محافظت می کند.</a:t>
            </a:r>
            <a:endParaRPr lang="en-US" sz="3200" dirty="0">
              <a:cs typeface="B Yekan" panose="00000400000000000000" pitchFamily="2" charset="-78"/>
            </a:endParaRPr>
          </a:p>
        </p:txBody>
      </p:sp>
      <p:pic>
        <p:nvPicPr>
          <p:cNvPr id="5" name="THEMIS Sees Magnetic Reconnec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85639" y="1693497"/>
            <a:ext cx="8209946" cy="4618094"/>
          </a:xfrm>
          <a:prstGeom prst="rect">
            <a:avLst/>
          </a:prstGeom>
        </p:spPr>
      </p:pic>
    </p:spTree>
    <p:extLst>
      <p:ext uri="{BB962C8B-B14F-4D97-AF65-F5344CB8AC3E}">
        <p14:creationId xmlns:p14="http://schemas.microsoft.com/office/powerpoint/2010/main" val="2543756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6341" y="1241998"/>
            <a:ext cx="10727473" cy="4154984"/>
          </a:xfrm>
          <a:prstGeom prst="rect">
            <a:avLst/>
          </a:prstGeom>
        </p:spPr>
        <p:txBody>
          <a:bodyPr wrap="square">
            <a:spAutoFit/>
          </a:bodyPr>
          <a:lstStyle/>
          <a:p>
            <a:pPr algn="just" rtl="1"/>
            <a:r>
              <a:rPr lang="fa-IR" sz="2400" b="1" dirty="0">
                <a:solidFill>
                  <a:srgbClr val="FFFF00"/>
                </a:solidFill>
                <a:latin typeface="Amuzeh-New-Bold"/>
                <a:cs typeface="B Yekan" panose="00000400000000000000" pitchFamily="2" charset="-78"/>
              </a:rPr>
              <a:t>زاویۀ میل </a:t>
            </a:r>
            <a:r>
              <a:rPr lang="fa-IR" sz="2400" b="1" dirty="0" smtClean="0">
                <a:solidFill>
                  <a:srgbClr val="FFFF00"/>
                </a:solidFill>
                <a:latin typeface="Amuzeh-New-Bold"/>
                <a:cs typeface="B Yekan" panose="00000400000000000000" pitchFamily="2" charset="-78"/>
              </a:rPr>
              <a:t>مغناطیسی </a:t>
            </a:r>
            <a:r>
              <a:rPr lang="en-US" sz="2400" b="1" dirty="0" smtClean="0">
                <a:latin typeface="Amuzeh-New-Bold"/>
                <a:cs typeface="B Yekan" panose="00000400000000000000" pitchFamily="2" charset="-78"/>
              </a:rPr>
              <a:t>magnetic </a:t>
            </a:r>
            <a:r>
              <a:rPr lang="en-US" sz="2400" b="1" dirty="0">
                <a:latin typeface="Amuzeh-New-Bold"/>
                <a:cs typeface="B Yekan" panose="00000400000000000000" pitchFamily="2" charset="-78"/>
              </a:rPr>
              <a:t>declination angle </a:t>
            </a:r>
            <a:r>
              <a:rPr lang="fa-IR" sz="2400" b="1" dirty="0" smtClean="0">
                <a:latin typeface="Amuzeh-New-Bold"/>
                <a:cs typeface="B Yekan" panose="00000400000000000000" pitchFamily="2" charset="-78"/>
              </a:rPr>
              <a:t> : </a:t>
            </a:r>
            <a:r>
              <a:rPr lang="fa-IR" sz="2400" dirty="0" smtClean="0">
                <a:latin typeface="AmuzehNewNormalPS"/>
                <a:cs typeface="B Yekan" panose="00000400000000000000" pitchFamily="2" charset="-78"/>
              </a:rPr>
              <a:t>چون محور </a:t>
            </a:r>
            <a:r>
              <a:rPr lang="fa-IR" sz="2400" dirty="0">
                <a:latin typeface="AmuzehNewNormalPS"/>
                <a:cs typeface="B Yekan" panose="00000400000000000000" pitchFamily="2" charset="-78"/>
              </a:rPr>
              <a:t>مغناطیسی زمین با محور جغرافیایی آن </a:t>
            </a:r>
            <a:r>
              <a:rPr lang="fa-IR" sz="2400" dirty="0" smtClean="0">
                <a:latin typeface="AmuzehNewNormalPS"/>
                <a:cs typeface="B Yekan" panose="00000400000000000000" pitchFamily="2" charset="-78"/>
              </a:rPr>
              <a:t>به </a:t>
            </a:r>
            <a:r>
              <a:rPr lang="fa-IR" sz="2400" dirty="0">
                <a:latin typeface="AmuzehNewNormalPS"/>
                <a:cs typeface="B Yekan" panose="00000400000000000000" pitchFamily="2" charset="-78"/>
              </a:rPr>
              <a:t>طور کامل موازی نیست، در نتیجه </a:t>
            </a:r>
            <a:r>
              <a:rPr lang="fa-IR" sz="2400" dirty="0" smtClean="0">
                <a:latin typeface="AmuzehNewNormalPS"/>
                <a:cs typeface="B Yekan" panose="00000400000000000000" pitchFamily="2" charset="-78"/>
              </a:rPr>
              <a:t>قطب </a:t>
            </a:r>
            <a:r>
              <a:rPr lang="fa-IR" sz="2400" dirty="0">
                <a:latin typeface="AmuzehNewNormalPS"/>
                <a:cs typeface="B Yekan" panose="00000400000000000000" pitchFamily="2" charset="-78"/>
              </a:rPr>
              <a:t>نما تا حدودی از شمال جغرافیایی انحراف دارد. این انحراف که با مکان تغییر می کند </a:t>
            </a:r>
            <a:r>
              <a:rPr lang="fa-IR" sz="2400" b="1" dirty="0">
                <a:latin typeface="Amuzeh-New-Bold"/>
                <a:cs typeface="B Yekan" panose="00000400000000000000" pitchFamily="2" charset="-78"/>
              </a:rPr>
              <a:t>زاویه میل </a:t>
            </a:r>
            <a:r>
              <a:rPr lang="fa-IR" sz="2400" dirty="0">
                <a:latin typeface="AmuzehNewNormalPS"/>
                <a:cs typeface="B Yekan" panose="00000400000000000000" pitchFamily="2" charset="-78"/>
              </a:rPr>
              <a:t>مغناطیسی </a:t>
            </a:r>
            <a:r>
              <a:rPr lang="fa-IR" sz="2400" dirty="0" smtClean="0">
                <a:latin typeface="AmuzehNewNormalPS"/>
                <a:cs typeface="B Yekan" panose="00000400000000000000" pitchFamily="2" charset="-78"/>
              </a:rPr>
              <a:t>نامیده می شود.</a:t>
            </a:r>
          </a:p>
          <a:p>
            <a:pPr algn="just" rtl="1"/>
            <a:endParaRPr lang="fa-IR" sz="2400" dirty="0">
              <a:latin typeface="AmuzehNewNormalPS"/>
              <a:cs typeface="B Yekan" panose="00000400000000000000" pitchFamily="2" charset="-78"/>
            </a:endParaRPr>
          </a:p>
          <a:p>
            <a:pPr algn="just" rtl="1"/>
            <a:r>
              <a:rPr lang="fa-IR" sz="2400" dirty="0" smtClean="0">
                <a:latin typeface="AmuzehNewNormalPS"/>
                <a:cs typeface="B Yekan" panose="00000400000000000000" pitchFamily="2" charset="-78"/>
              </a:rPr>
              <a:t>همچنین </a:t>
            </a:r>
            <a:r>
              <a:rPr lang="fa-IR" sz="2400" dirty="0">
                <a:latin typeface="AmuzehNewNormalPS"/>
                <a:cs typeface="B Yekan" panose="00000400000000000000" pitchFamily="2" charset="-78"/>
              </a:rPr>
              <a:t>میدان مغناطیسی در </a:t>
            </a:r>
            <a:r>
              <a:rPr lang="fa-IR" sz="2400" dirty="0" smtClean="0">
                <a:latin typeface="AmuzehNewNormalPS"/>
                <a:cs typeface="B Yekan" panose="00000400000000000000" pitchFamily="2" charset="-78"/>
              </a:rPr>
              <a:t>بیشتر </a:t>
            </a:r>
            <a:r>
              <a:rPr lang="fa-IR" sz="2400" dirty="0">
                <a:latin typeface="AmuzehNewNormalPS"/>
                <a:cs typeface="B Yekan" panose="00000400000000000000" pitchFamily="2" charset="-78"/>
              </a:rPr>
              <a:t>نقاط روی سطح زمین افقی نیست، زاویه آن به سمت بالا یا پایین را </a:t>
            </a:r>
            <a:r>
              <a:rPr lang="fa-IR" sz="2400" b="1" dirty="0">
                <a:solidFill>
                  <a:srgbClr val="FFFF00"/>
                </a:solidFill>
                <a:latin typeface="Amuzeh-New-Bold"/>
                <a:cs typeface="B Yekan" panose="00000400000000000000" pitchFamily="2" charset="-78"/>
              </a:rPr>
              <a:t>شیب </a:t>
            </a:r>
            <a:r>
              <a:rPr lang="fa-IR" sz="2400" b="1" dirty="0" smtClean="0">
                <a:solidFill>
                  <a:srgbClr val="FFFF00"/>
                </a:solidFill>
                <a:latin typeface="Amuzeh-New-Bold"/>
                <a:cs typeface="B Yekan" panose="00000400000000000000" pitchFamily="2" charset="-78"/>
              </a:rPr>
              <a:t>مغناطیسی</a:t>
            </a:r>
            <a:r>
              <a:rPr lang="fa-IR" sz="2400" b="1" dirty="0" smtClean="0">
                <a:latin typeface="Amuzeh-New-Bold"/>
                <a:cs typeface="B Yekan" panose="00000400000000000000" pitchFamily="2" charset="-78"/>
              </a:rPr>
              <a:t> </a:t>
            </a:r>
            <a:r>
              <a:rPr lang="en-US" sz="2400" b="1" dirty="0" smtClean="0">
                <a:latin typeface="Amuzeh-New-Bold"/>
                <a:cs typeface="B Yekan" panose="00000400000000000000" pitchFamily="2" charset="-78"/>
              </a:rPr>
              <a:t>magnetic </a:t>
            </a:r>
            <a:r>
              <a:rPr lang="en-US" sz="2400" b="1" dirty="0">
                <a:latin typeface="Amuzeh-New-Bold"/>
                <a:cs typeface="B Yekan" panose="00000400000000000000" pitchFamily="2" charset="-78"/>
              </a:rPr>
              <a:t>inclination </a:t>
            </a:r>
            <a:r>
              <a:rPr lang="en-US" sz="2400" b="1" dirty="0" smtClean="0">
                <a:latin typeface="Amuzeh-New-Bold"/>
                <a:cs typeface="B Yekan" panose="00000400000000000000" pitchFamily="2" charset="-78"/>
              </a:rPr>
              <a:t>angle </a:t>
            </a:r>
            <a:r>
              <a:rPr lang="fa-IR" sz="2400" b="1" dirty="0" smtClean="0">
                <a:latin typeface="Amuzeh-New-Bold"/>
                <a:cs typeface="B Yekan" panose="00000400000000000000" pitchFamily="2" charset="-78"/>
              </a:rPr>
              <a:t> </a:t>
            </a:r>
            <a:r>
              <a:rPr lang="fa-IR" sz="2400" dirty="0" smtClean="0">
                <a:latin typeface="AmuzehNewNormalPS"/>
                <a:cs typeface="B Yekan" panose="00000400000000000000" pitchFamily="2" charset="-78"/>
              </a:rPr>
              <a:t>می </a:t>
            </a:r>
            <a:r>
              <a:rPr lang="fa-IR" sz="2400" dirty="0">
                <a:latin typeface="AmuzehNewNormalPS"/>
                <a:cs typeface="B Yekan" panose="00000400000000000000" pitchFamily="2" charset="-78"/>
              </a:rPr>
              <a:t>نامند</a:t>
            </a:r>
            <a:r>
              <a:rPr lang="fa-IR" sz="2400" dirty="0" smtClean="0">
                <a:latin typeface="AmuzehNewNormalPS"/>
                <a:cs typeface="B Yekan" panose="00000400000000000000" pitchFamily="2" charset="-78"/>
              </a:rPr>
              <a:t>.</a:t>
            </a:r>
          </a:p>
          <a:p>
            <a:pPr algn="just" rtl="1"/>
            <a:endParaRPr lang="fa-IR" sz="2400" dirty="0">
              <a:latin typeface="AmuzehNewNormalPS"/>
              <a:cs typeface="B Yekan" panose="00000400000000000000" pitchFamily="2" charset="-78"/>
            </a:endParaRPr>
          </a:p>
          <a:p>
            <a:pPr algn="just" rtl="1"/>
            <a:r>
              <a:rPr lang="fa-IR" sz="2400" dirty="0" smtClean="0">
                <a:solidFill>
                  <a:srgbClr val="FFFF00"/>
                </a:solidFill>
                <a:latin typeface="AmuzehNewNormalPS"/>
                <a:cs typeface="B Yekan" panose="00000400000000000000" pitchFamily="2" charset="-78"/>
              </a:rPr>
              <a:t>زاویه انحراف مغناطیسی : </a:t>
            </a:r>
            <a:r>
              <a:rPr lang="fa-IR" sz="2400" dirty="0" smtClean="0">
                <a:latin typeface="AmuzehNewNormalPS"/>
                <a:cs typeface="B Yekan" panose="00000400000000000000" pitchFamily="2" charset="-78"/>
              </a:rPr>
              <a:t>این</a:t>
            </a:r>
            <a:r>
              <a:rPr lang="fa-IR" sz="2400" dirty="0" smtClean="0">
                <a:solidFill>
                  <a:srgbClr val="FFFF00"/>
                </a:solidFill>
                <a:latin typeface="AmuzehNewNormalPS"/>
                <a:cs typeface="B Yekan" panose="00000400000000000000" pitchFamily="2" charset="-78"/>
              </a:rPr>
              <a:t> </a:t>
            </a:r>
            <a:r>
              <a:rPr lang="fa-IR" sz="2400" dirty="0" smtClean="0">
                <a:latin typeface="AmuzehNewNormalPS"/>
                <a:cs typeface="B Yekan" panose="00000400000000000000" pitchFamily="2" charset="-78"/>
              </a:rPr>
              <a:t>عبارت </a:t>
            </a:r>
            <a:r>
              <a:rPr lang="fa-IR" sz="2400" dirty="0">
                <a:latin typeface="AmuzehNewNormalPS"/>
                <a:cs typeface="B Yekan" panose="00000400000000000000" pitchFamily="2" charset="-78"/>
              </a:rPr>
              <a:t>تنها برای شرایطی به کار می رود که قطب نما در محلی استفاده شود که مقداری فلز در آنجا وجود داشته باشد </a:t>
            </a:r>
            <a:r>
              <a:rPr lang="fa-IR" sz="2400" dirty="0" smtClean="0">
                <a:latin typeface="AmuzehNewNormalPS"/>
                <a:cs typeface="B Yekan" panose="00000400000000000000" pitchFamily="2" charset="-78"/>
              </a:rPr>
              <a:t>مانند کشتی.  </a:t>
            </a:r>
            <a:r>
              <a:rPr lang="fa-IR" sz="2400" dirty="0">
                <a:latin typeface="AmuzehNewNormalPS"/>
                <a:cs typeface="B Yekan" panose="00000400000000000000" pitchFamily="2" charset="-78"/>
              </a:rPr>
              <a:t>به دلیل برهمکنش میدان مغناطیسی زمین با فلز به کار رفته در کشتی، اندکی خطا یا انحراف در جهت گیری </a:t>
            </a:r>
            <a:r>
              <a:rPr lang="fa-IR" sz="2400" dirty="0" smtClean="0">
                <a:latin typeface="AmuzehNewNormalPS"/>
                <a:cs typeface="B Yekan" panose="00000400000000000000" pitchFamily="2" charset="-78"/>
              </a:rPr>
              <a:t>عقربه مغناطیسی </a:t>
            </a:r>
            <a:r>
              <a:rPr lang="fa-IR" sz="2400" dirty="0">
                <a:latin typeface="AmuzehNewNormalPS"/>
                <a:cs typeface="B Yekan" panose="00000400000000000000" pitchFamily="2" charset="-78"/>
              </a:rPr>
              <a:t>و در نتیجه عددی که برای میل </a:t>
            </a:r>
            <a:r>
              <a:rPr lang="fa-IR" sz="2400" dirty="0" smtClean="0">
                <a:latin typeface="AmuzehNewNormalPS"/>
                <a:cs typeface="B Yekan" panose="00000400000000000000" pitchFamily="2" charset="-78"/>
              </a:rPr>
              <a:t>مغناطیسی </a:t>
            </a:r>
            <a:r>
              <a:rPr lang="fa-IR" sz="2400" dirty="0">
                <a:latin typeface="AmuzehNewNormalPS"/>
                <a:cs typeface="B Yekan" panose="00000400000000000000" pitchFamily="2" charset="-78"/>
              </a:rPr>
              <a:t>گزارش می شود به وجود می آید.</a:t>
            </a:r>
            <a:endParaRPr lang="en-US" sz="2400" dirty="0">
              <a:cs typeface="B Yekan" panose="00000400000000000000" pitchFamily="2" charset="-78"/>
            </a:endParaRPr>
          </a:p>
        </p:txBody>
      </p:sp>
    </p:spTree>
    <p:extLst>
      <p:ext uri="{BB962C8B-B14F-4D97-AF65-F5344CB8AC3E}">
        <p14:creationId xmlns:p14="http://schemas.microsoft.com/office/powerpoint/2010/main" val="894120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9492" y="479502"/>
            <a:ext cx="5820937" cy="707886"/>
          </a:xfrm>
          <a:prstGeom prst="rect">
            <a:avLst/>
          </a:prstGeom>
          <a:noFill/>
        </p:spPr>
        <p:txBody>
          <a:bodyPr wrap="square" rtlCol="0">
            <a:spAutoFit/>
          </a:bodyPr>
          <a:lstStyle/>
          <a:p>
            <a:pPr algn="r" rtl="1"/>
            <a:r>
              <a:rPr lang="fa-IR" sz="4000" dirty="0" smtClean="0">
                <a:cs typeface="B Yekan" panose="00000400000000000000" pitchFamily="2" charset="-78"/>
              </a:rPr>
              <a:t>میدان مغناطیسی یکنواخت </a:t>
            </a:r>
            <a:endParaRPr lang="en-US" sz="4000" dirty="0">
              <a:cs typeface="B Yekan" panose="00000400000000000000"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362" y="1842121"/>
            <a:ext cx="7304048" cy="3684729"/>
          </a:xfrm>
          <a:prstGeom prst="rect">
            <a:avLst/>
          </a:prstGeom>
        </p:spPr>
      </p:pic>
    </p:spTree>
    <p:extLst>
      <p:ext uri="{BB962C8B-B14F-4D97-AF65-F5344CB8AC3E}">
        <p14:creationId xmlns:p14="http://schemas.microsoft.com/office/powerpoint/2010/main" val="454054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233" y="760481"/>
            <a:ext cx="6668431" cy="1790950"/>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392" y="3358827"/>
            <a:ext cx="390580" cy="1857634"/>
          </a:xfrm>
          <a:prstGeom prst="rect">
            <a:avLst/>
          </a:prstGeom>
        </p:spPr>
      </p:pic>
      <p:sp>
        <p:nvSpPr>
          <p:cNvPr id="7" name="Rectangle 6"/>
          <p:cNvSpPr/>
          <p:nvPr/>
        </p:nvSpPr>
        <p:spPr>
          <a:xfrm>
            <a:off x="3679903" y="3448036"/>
            <a:ext cx="1680116" cy="32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45189" y="2714059"/>
            <a:ext cx="390580" cy="1857634"/>
          </a:xfrm>
          <a:prstGeom prst="rect">
            <a:avLst/>
          </a:prstGeom>
        </p:spPr>
      </p:pic>
      <p:sp>
        <p:nvSpPr>
          <p:cNvPr id="9" name="Rectangle 8"/>
          <p:cNvSpPr/>
          <p:nvPr/>
        </p:nvSpPr>
        <p:spPr>
          <a:xfrm rot="5400000">
            <a:off x="6200079" y="4125952"/>
            <a:ext cx="1680116" cy="32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7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375" y="549302"/>
            <a:ext cx="10705171" cy="2246769"/>
          </a:xfrm>
          <a:prstGeom prst="rect">
            <a:avLst/>
          </a:prstGeom>
        </p:spPr>
        <p:txBody>
          <a:bodyPr wrap="square">
            <a:spAutoFit/>
          </a:bodyPr>
          <a:lstStyle/>
          <a:p>
            <a:pPr algn="just" rtl="1"/>
            <a:r>
              <a:rPr lang="fa-IR" sz="2800" dirty="0">
                <a:latin typeface="Calibri" panose="020F0502020204030204" pitchFamily="34" charset="0"/>
                <a:ea typeface="Calibri" panose="020F0502020204030204" pitchFamily="34" charset="0"/>
                <a:cs typeface="B Yekan" panose="00000400000000000000" pitchFamily="2" charset="-78"/>
              </a:rPr>
              <a:t>هنگامی که یک آهنربای دائمی برای چندین بار و در یک جهت به یک سوزن کشیده شود، سوزن برای مدتی آهنربا می شود. اگر این سوزن را به آرامی روی سطح آب درون ظرفی شناور کنیم یا توسط ریسمانی از وسط </a:t>
            </a:r>
            <a:r>
              <a:rPr lang="fa-IR" sz="2800" dirty="0" smtClean="0">
                <a:latin typeface="Calibri" panose="020F0502020204030204" pitchFamily="34" charset="0"/>
                <a:ea typeface="Calibri" panose="020F0502020204030204" pitchFamily="34" charset="0"/>
                <a:cs typeface="B Yekan" panose="00000400000000000000" pitchFamily="2" charset="-78"/>
              </a:rPr>
              <a:t>آن </a:t>
            </a:r>
            <a:r>
              <a:rPr lang="fa-IR" sz="2800" dirty="0">
                <a:latin typeface="Calibri" panose="020F0502020204030204" pitchFamily="34" charset="0"/>
                <a:ea typeface="Calibri" panose="020F0502020204030204" pitchFamily="34" charset="0"/>
                <a:cs typeface="B Yekan" panose="00000400000000000000" pitchFamily="2" charset="-78"/>
              </a:rPr>
              <a:t>را بیاویزیم که بتواند آزادانه بچرخد، یک سر آن تقریبا به سوی شمال جغرافیایی قرار می گیرد. این سر را قطب شمال یا قطب </a:t>
            </a:r>
            <a:r>
              <a:rPr lang="en-US" sz="2800" dirty="0">
                <a:latin typeface="Calibri" panose="020F0502020204030204" pitchFamily="34" charset="0"/>
                <a:ea typeface="Calibri" panose="020F0502020204030204" pitchFamily="34" charset="0"/>
                <a:cs typeface="B Yekan" panose="00000400000000000000" pitchFamily="2" charset="-78"/>
              </a:rPr>
              <a:t>N</a:t>
            </a:r>
            <a:r>
              <a:rPr lang="fa-IR" sz="2800" dirty="0">
                <a:latin typeface="Calibri" panose="020F0502020204030204" pitchFamily="34" charset="0"/>
                <a:ea typeface="Calibri" panose="020F0502020204030204" pitchFamily="34" charset="0"/>
                <a:cs typeface="B Yekan" panose="00000400000000000000" pitchFamily="2" charset="-78"/>
              </a:rPr>
              <a:t> و سر دیگر را قطب جنوب یا قطب </a:t>
            </a:r>
            <a:r>
              <a:rPr lang="en-US" sz="2800" dirty="0">
                <a:latin typeface="Calibri" panose="020F0502020204030204" pitchFamily="34" charset="0"/>
                <a:ea typeface="Calibri" panose="020F0502020204030204" pitchFamily="34" charset="0"/>
                <a:cs typeface="B Yekan" panose="00000400000000000000" pitchFamily="2" charset="-78"/>
              </a:rPr>
              <a:t>S</a:t>
            </a:r>
            <a:r>
              <a:rPr lang="fa-IR" sz="2800" dirty="0">
                <a:latin typeface="Calibri" panose="020F0502020204030204" pitchFamily="34" charset="0"/>
                <a:ea typeface="Calibri" panose="020F0502020204030204" pitchFamily="34" charset="0"/>
                <a:cs typeface="B Yekan" panose="00000400000000000000" pitchFamily="2" charset="-78"/>
              </a:rPr>
              <a:t> می نامیم. </a:t>
            </a:r>
            <a:endParaRPr lang="en-US" sz="2800" dirty="0">
              <a:cs typeface="B Yekan" panose="00000400000000000000"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029" y="3030454"/>
            <a:ext cx="3500453" cy="3217589"/>
          </a:xfrm>
          <a:prstGeom prst="rect">
            <a:avLst/>
          </a:prstGeom>
        </p:spPr>
      </p:pic>
    </p:spTree>
    <p:extLst>
      <p:ext uri="{BB962C8B-B14F-4D97-AF65-F5344CB8AC3E}">
        <p14:creationId xmlns:p14="http://schemas.microsoft.com/office/powerpoint/2010/main" val="351071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262" y="4198376"/>
            <a:ext cx="9277815" cy="1936428"/>
          </a:xfrm>
          <a:prstGeom prst="rect">
            <a:avLst/>
          </a:prstGeom>
        </p:spPr>
        <p:txBody>
          <a:bodyPr wrap="square">
            <a:spAutoFit/>
          </a:bodyPr>
          <a:lstStyle/>
          <a:p>
            <a:pPr algn="justLow" rtl="1">
              <a:lnSpc>
                <a:spcPct val="107000"/>
              </a:lnSpc>
              <a:spcAft>
                <a:spcPts val="800"/>
              </a:spcAft>
            </a:pPr>
            <a:r>
              <a:rPr lang="fa-IR" sz="2800" dirty="0">
                <a:latin typeface="Calibri" panose="020F0502020204030204" pitchFamily="34" charset="0"/>
                <a:ea typeface="Calibri" panose="020F0502020204030204" pitchFamily="34" charset="0"/>
                <a:cs typeface="B Yekan" panose="00000400000000000000" pitchFamily="2" charset="-78"/>
              </a:rPr>
              <a:t>بارهای مثبت و منفی مجزا وجود دارند، در حالی که تک قطبی مغناطیسی وجود ندارد یا اگر هم وجود دارد تعداد </a:t>
            </a:r>
            <a:r>
              <a:rPr lang="fa-IR" sz="2800" dirty="0" smtClean="0">
                <a:latin typeface="Calibri" panose="020F0502020204030204" pitchFamily="34" charset="0"/>
                <a:ea typeface="Calibri" panose="020F0502020204030204" pitchFamily="34" charset="0"/>
                <a:cs typeface="B Yekan" panose="00000400000000000000" pitchFamily="2" charset="-78"/>
              </a:rPr>
              <a:t>آنها </a:t>
            </a:r>
            <a:r>
              <a:rPr lang="fa-IR" sz="2800" dirty="0">
                <a:latin typeface="Calibri" panose="020F0502020204030204" pitchFamily="34" charset="0"/>
                <a:ea typeface="Calibri" panose="020F0502020204030204" pitchFamily="34" charset="0"/>
                <a:cs typeface="B Yekan" panose="00000400000000000000" pitchFamily="2" charset="-78"/>
              </a:rPr>
              <a:t>به قدری کم است که نمی توان چنین مفهومی را تعریف کرد. </a:t>
            </a:r>
            <a:r>
              <a:rPr lang="fa-IR" sz="2800" dirty="0">
                <a:solidFill>
                  <a:srgbClr val="FFFF00"/>
                </a:solidFill>
                <a:latin typeface="Calibri" panose="020F0502020204030204" pitchFamily="34" charset="0"/>
                <a:ea typeface="Calibri" panose="020F0502020204030204" pitchFamily="34" charset="0"/>
                <a:cs typeface="B Yekan" panose="00000400000000000000" pitchFamily="2" charset="-78"/>
              </a:rPr>
              <a:t>قطب های مغناطیسی به صورت زوج ظاهر می شوند.</a:t>
            </a:r>
            <a:endParaRPr lang="en-US" sz="2800" dirty="0">
              <a:solidFill>
                <a:srgbClr val="FFFF00"/>
              </a:solidFill>
              <a:effectLst/>
              <a:latin typeface="Calibri" panose="020F0502020204030204" pitchFamily="34" charset="0"/>
              <a:ea typeface="Calibri" panose="020F0502020204030204" pitchFamily="34" charset="0"/>
              <a:cs typeface="B Yekan" panose="00000400000000000000" pitchFamily="2" charset="-78"/>
            </a:endParaRPr>
          </a:p>
        </p:txBody>
      </p:sp>
      <p:sp>
        <p:nvSpPr>
          <p:cNvPr id="5" name="Flowchart: Connector 4"/>
          <p:cNvSpPr/>
          <p:nvPr/>
        </p:nvSpPr>
        <p:spPr>
          <a:xfrm>
            <a:off x="3423422" y="766677"/>
            <a:ext cx="1126273" cy="1115121"/>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6600" dirty="0" smtClean="0"/>
              <a:t>+</a:t>
            </a:r>
            <a:endParaRPr lang="en-US" sz="6600" dirty="0"/>
          </a:p>
        </p:txBody>
      </p:sp>
      <p:sp>
        <p:nvSpPr>
          <p:cNvPr id="6" name="Flowchart: Connector 5"/>
          <p:cNvSpPr/>
          <p:nvPr/>
        </p:nvSpPr>
        <p:spPr>
          <a:xfrm>
            <a:off x="3423421" y="2418408"/>
            <a:ext cx="1126273" cy="1115121"/>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6600" dirty="0" smtClean="0"/>
              <a:t>-</a:t>
            </a:r>
            <a:endParaRPr lang="en-US" sz="6600" dirty="0"/>
          </a:p>
        </p:txBody>
      </p:sp>
      <p:grpSp>
        <p:nvGrpSpPr>
          <p:cNvPr id="21" name="Group 20"/>
          <p:cNvGrpSpPr/>
          <p:nvPr/>
        </p:nvGrpSpPr>
        <p:grpSpPr>
          <a:xfrm>
            <a:off x="5896133" y="1672769"/>
            <a:ext cx="1417599" cy="931371"/>
            <a:chOff x="5104398" y="1643031"/>
            <a:chExt cx="1417599" cy="931371"/>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908" y="1659874"/>
              <a:ext cx="390580" cy="914528"/>
            </a:xfrm>
            <a:prstGeom prst="rect">
              <a:avLst/>
            </a:prstGeom>
          </p:spPr>
        </p:pic>
        <p:cxnSp>
          <p:nvCxnSpPr>
            <p:cNvPr id="9" name="Straight Connector 8"/>
            <p:cNvCxnSpPr/>
            <p:nvPr/>
          </p:nvCxnSpPr>
          <p:spPr>
            <a:xfrm>
              <a:off x="5104398" y="1643031"/>
              <a:ext cx="1417599" cy="906199"/>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flipV="1">
              <a:off x="5104398" y="1655616"/>
              <a:ext cx="1417599" cy="881027"/>
            </a:xfrm>
            <a:prstGeom prst="line">
              <a:avLst/>
            </a:prstGeom>
          </p:spPr>
          <p:style>
            <a:lnRef idx="3">
              <a:schemeClr val="accent5"/>
            </a:lnRef>
            <a:fillRef idx="0">
              <a:schemeClr val="accent5"/>
            </a:fillRef>
            <a:effectRef idx="2">
              <a:schemeClr val="accent5"/>
            </a:effectRef>
            <a:fontRef idx="minor">
              <a:schemeClr val="tx1"/>
            </a:fontRef>
          </p:style>
        </p:cxnSp>
      </p:gr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660170" y="740659"/>
            <a:ext cx="661639" cy="3146815"/>
          </a:xfrm>
          <a:prstGeom prst="rect">
            <a:avLst/>
          </a:prstGeom>
        </p:spPr>
      </p:pic>
    </p:spTree>
    <p:extLst>
      <p:ext uri="{BB962C8B-B14F-4D97-AF65-F5344CB8AC3E}">
        <p14:creationId xmlns:p14="http://schemas.microsoft.com/office/powerpoint/2010/main" val="300841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387" y="414889"/>
            <a:ext cx="8526065" cy="3753374"/>
          </a:xfrm>
          <a:prstGeom prst="rect">
            <a:avLst/>
          </a:prstGeom>
        </p:spPr>
      </p:pic>
      <p:sp>
        <p:nvSpPr>
          <p:cNvPr id="6" name="Rectangle 5"/>
          <p:cNvSpPr/>
          <p:nvPr/>
        </p:nvSpPr>
        <p:spPr>
          <a:xfrm>
            <a:off x="6255834" y="4395787"/>
            <a:ext cx="4281618" cy="2246769"/>
          </a:xfrm>
          <a:prstGeom prst="rect">
            <a:avLst/>
          </a:prstGeom>
        </p:spPr>
        <p:txBody>
          <a:bodyPr wrap="square">
            <a:spAutoFit/>
          </a:bodyPr>
          <a:lstStyle/>
          <a:p>
            <a:pPr algn="just" rtl="1"/>
            <a:r>
              <a:rPr lang="fa-IR" sz="2800" b="1" dirty="0">
                <a:solidFill>
                  <a:srgbClr val="FFFF00"/>
                </a:solidFill>
                <a:latin typeface="Calibri" panose="020F0502020204030204" pitchFamily="34" charset="0"/>
                <a:ea typeface="Calibri" panose="020F0502020204030204" pitchFamily="34" charset="0"/>
                <a:cs typeface="B Nazanin" panose="00000400000000000000" pitchFamily="2" charset="-78"/>
              </a:rPr>
              <a:t>اگر یک آهنربا را به چند قطعه کوچتر تقسیم کنیم، هر یک از قطعات خود یک آهنرباست چون دارای قطب های مغناطیسی (شمال و جنوب) است. </a:t>
            </a:r>
            <a:endParaRPr lang="en-US" sz="2800" b="1" dirty="0">
              <a:solidFill>
                <a:srgbClr val="FFFF00"/>
              </a:solidFill>
            </a:endParaRPr>
          </a:p>
        </p:txBody>
      </p:sp>
      <p:sp>
        <p:nvSpPr>
          <p:cNvPr id="7" name="Rectangle 6"/>
          <p:cNvSpPr/>
          <p:nvPr/>
        </p:nvSpPr>
        <p:spPr>
          <a:xfrm>
            <a:off x="642603" y="4180344"/>
            <a:ext cx="5479416" cy="2585323"/>
          </a:xfrm>
          <a:prstGeom prst="rect">
            <a:avLst/>
          </a:prstGeom>
        </p:spPr>
        <p:txBody>
          <a:bodyPr wrap="square">
            <a:spAutoFit/>
          </a:bodyPr>
          <a:lstStyle/>
          <a:p>
            <a:pPr algn="just" rtl="1"/>
            <a:r>
              <a:rPr lang="fa-IR" sz="2700" b="1" dirty="0">
                <a:latin typeface="Calibri" panose="020F0502020204030204" pitchFamily="34" charset="0"/>
                <a:ea typeface="Calibri" panose="020F0502020204030204" pitchFamily="34" charset="0"/>
                <a:cs typeface="B Nazanin" panose="00000400000000000000" pitchFamily="2" charset="-78"/>
              </a:rPr>
              <a:t>هنگامی که یک قطعه آهنی به آهنربا نزدیک می شود، خاصیت مغناطیسی در آن القا می شود و تبدیل به یک آهنربا می شود طوری که قطب سر </a:t>
            </a:r>
            <a:r>
              <a:rPr lang="fa-IR" sz="2700" b="1" dirty="0" smtClean="0">
                <a:latin typeface="Calibri" panose="020F0502020204030204" pitchFamily="34" charset="0"/>
                <a:ea typeface="Calibri" panose="020F0502020204030204" pitchFamily="34" charset="0"/>
                <a:cs typeface="B Nazanin" panose="00000400000000000000" pitchFamily="2" charset="-78"/>
              </a:rPr>
              <a:t>نزدیک </a:t>
            </a:r>
            <a:r>
              <a:rPr lang="fa-IR" sz="2700" b="1" dirty="0">
                <a:latin typeface="Calibri" panose="020F0502020204030204" pitchFamily="34" charset="0"/>
                <a:ea typeface="Calibri" panose="020F0502020204030204" pitchFamily="34" charset="0"/>
                <a:cs typeface="B Nazanin" panose="00000400000000000000" pitchFamily="2" charset="-78"/>
              </a:rPr>
              <a:t>قطعه آهنی به آهنربا مخالف سر آهنربا می گردد و به همین دلیل القای مغناطیسی همواره نیروی جاذبه ایجاد می کند. </a:t>
            </a:r>
            <a:endParaRPr lang="en-US" sz="2700" b="1" dirty="0"/>
          </a:p>
        </p:txBody>
      </p:sp>
    </p:spTree>
    <p:extLst>
      <p:ext uri="{BB962C8B-B14F-4D97-AF65-F5344CB8AC3E}">
        <p14:creationId xmlns:p14="http://schemas.microsoft.com/office/powerpoint/2010/main" val="376673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8361" y="747132"/>
            <a:ext cx="3962944" cy="830997"/>
          </a:xfrm>
          <a:prstGeom prst="rect">
            <a:avLst/>
          </a:prstGeom>
          <a:noFill/>
        </p:spPr>
        <p:txBody>
          <a:bodyPr wrap="none" rtlCol="0">
            <a:spAutoFit/>
          </a:bodyPr>
          <a:lstStyle/>
          <a:p>
            <a:r>
              <a:rPr lang="fa-IR" sz="4800" dirty="0" smtClean="0">
                <a:cs typeface="B Yekan" panose="00000400000000000000" pitchFamily="2" charset="-78"/>
              </a:rPr>
              <a:t>میدان مغناطیسی</a:t>
            </a:r>
            <a:endParaRPr lang="en-US" sz="4800" dirty="0">
              <a:cs typeface="B Yekan" panose="00000400000000000000" pitchFamily="2" charset="-78"/>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58" y="294992"/>
            <a:ext cx="4442837" cy="3119438"/>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821" y="2155159"/>
            <a:ext cx="5083433" cy="251854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370" y="3649949"/>
            <a:ext cx="2738464" cy="2963376"/>
          </a:xfrm>
          <a:prstGeom prst="rect">
            <a:avLst/>
          </a:prstGeom>
        </p:spPr>
      </p:pic>
      <p:sp>
        <p:nvSpPr>
          <p:cNvPr id="9" name="TextBox 8"/>
          <p:cNvSpPr txBox="1"/>
          <p:nvPr/>
        </p:nvSpPr>
        <p:spPr>
          <a:xfrm>
            <a:off x="5531006" y="4897461"/>
            <a:ext cx="5586762" cy="1077218"/>
          </a:xfrm>
          <a:prstGeom prst="rect">
            <a:avLst/>
          </a:prstGeom>
          <a:noFill/>
        </p:spPr>
        <p:txBody>
          <a:bodyPr wrap="square" rtlCol="0">
            <a:spAutoFit/>
          </a:bodyPr>
          <a:lstStyle/>
          <a:p>
            <a:pPr algn="just" rtl="1"/>
            <a:r>
              <a:rPr lang="fa-IR" sz="3200" dirty="0" smtClean="0">
                <a:cs typeface="B Yekan" panose="00000400000000000000" pitchFamily="2" charset="-78"/>
              </a:rPr>
              <a:t>سر </a:t>
            </a:r>
            <a:r>
              <a:rPr lang="en-US" sz="3200" dirty="0" smtClean="0">
                <a:cs typeface="B Yekan" panose="00000400000000000000" pitchFamily="2" charset="-78"/>
              </a:rPr>
              <a:t>N</a:t>
            </a:r>
            <a:r>
              <a:rPr lang="fa-IR" sz="3200" dirty="0" smtClean="0">
                <a:cs typeface="B Yekan" panose="00000400000000000000" pitchFamily="2" charset="-78"/>
              </a:rPr>
              <a:t> (</a:t>
            </a:r>
            <a:r>
              <a:rPr lang="fa-IR" sz="3200" dirty="0" smtClean="0">
                <a:solidFill>
                  <a:srgbClr val="FF0000"/>
                </a:solidFill>
                <a:cs typeface="B Yekan" panose="00000400000000000000" pitchFamily="2" charset="-78"/>
              </a:rPr>
              <a:t>قرمز</a:t>
            </a:r>
            <a:r>
              <a:rPr lang="fa-IR" sz="3200" dirty="0" smtClean="0">
                <a:cs typeface="B Yekan" panose="00000400000000000000" pitchFamily="2" charset="-78"/>
              </a:rPr>
              <a:t>) عقربه مغناطیسی، جهت میدان مغناطیسی را نشان می دهد.</a:t>
            </a:r>
            <a:endParaRPr lang="en-US" sz="3200" dirty="0">
              <a:cs typeface="B Yekan" panose="00000400000000000000" pitchFamily="2" charset="-78"/>
            </a:endParaRPr>
          </a:p>
        </p:txBody>
      </p:sp>
    </p:spTree>
    <p:extLst>
      <p:ext uri="{BB962C8B-B14F-4D97-AF65-F5344CB8AC3E}">
        <p14:creationId xmlns:p14="http://schemas.microsoft.com/office/powerpoint/2010/main" val="15275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09" y="630744"/>
            <a:ext cx="10526750" cy="4879951"/>
          </a:xfrm>
          <a:prstGeom prst="rect">
            <a:avLst/>
          </a:prstGeom>
        </p:spPr>
      </p:pic>
      <p:sp>
        <p:nvSpPr>
          <p:cNvPr id="5" name="TextBox 4"/>
          <p:cNvSpPr txBox="1"/>
          <p:nvPr/>
        </p:nvSpPr>
        <p:spPr>
          <a:xfrm>
            <a:off x="1918010" y="1650381"/>
            <a:ext cx="446049" cy="369332"/>
          </a:xfrm>
          <a:prstGeom prst="rect">
            <a:avLst/>
          </a:prstGeom>
          <a:noFill/>
        </p:spPr>
        <p:txBody>
          <a:bodyPr wrap="square" rtlCol="0">
            <a:spAutoFit/>
          </a:bodyPr>
          <a:lstStyle/>
          <a:p>
            <a:r>
              <a:rPr lang="en-US" dirty="0" smtClean="0">
                <a:solidFill>
                  <a:srgbClr val="FFFF00"/>
                </a:solidFill>
              </a:rPr>
              <a:t>S</a:t>
            </a:r>
            <a:endParaRPr lang="en-US" dirty="0">
              <a:solidFill>
                <a:srgbClr val="FFFF00"/>
              </a:solidFill>
            </a:endParaRPr>
          </a:p>
        </p:txBody>
      </p:sp>
      <p:sp>
        <p:nvSpPr>
          <p:cNvPr id="6" name="TextBox 5"/>
          <p:cNvSpPr txBox="1"/>
          <p:nvPr/>
        </p:nvSpPr>
        <p:spPr>
          <a:xfrm>
            <a:off x="3575825" y="1650381"/>
            <a:ext cx="446049" cy="369332"/>
          </a:xfrm>
          <a:prstGeom prst="rect">
            <a:avLst/>
          </a:prstGeom>
          <a:noFill/>
        </p:spPr>
        <p:txBody>
          <a:bodyPr wrap="square" rtlCol="0">
            <a:spAutoFit/>
          </a:bodyPr>
          <a:lstStyle/>
          <a:p>
            <a:r>
              <a:rPr lang="en-US" dirty="0" smtClean="0">
                <a:solidFill>
                  <a:srgbClr val="FF0000"/>
                </a:solidFill>
              </a:rPr>
              <a:t>N</a:t>
            </a:r>
            <a:endParaRPr lang="en-US" dirty="0">
              <a:solidFill>
                <a:srgbClr val="FF0000"/>
              </a:solidFill>
            </a:endParaRPr>
          </a:p>
        </p:txBody>
      </p:sp>
      <p:cxnSp>
        <p:nvCxnSpPr>
          <p:cNvPr id="8" name="Straight Arrow Connector 7"/>
          <p:cNvCxnSpPr/>
          <p:nvPr/>
        </p:nvCxnSpPr>
        <p:spPr>
          <a:xfrm>
            <a:off x="1282390" y="1835047"/>
            <a:ext cx="234176"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a:off x="4125951" y="1830143"/>
            <a:ext cx="234176"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flipH="1">
            <a:off x="2765502" y="1226634"/>
            <a:ext cx="245327" cy="1115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3" name="Straight Arrow Connector 12"/>
          <p:cNvCxnSpPr/>
          <p:nvPr/>
        </p:nvCxnSpPr>
        <p:spPr>
          <a:xfrm flipH="1" flipV="1">
            <a:off x="3100039" y="3546088"/>
            <a:ext cx="475786" cy="80288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7" name="Straight Arrow Connector 16"/>
          <p:cNvCxnSpPr/>
          <p:nvPr/>
        </p:nvCxnSpPr>
        <p:spPr>
          <a:xfrm flipH="1" flipV="1">
            <a:off x="2754351" y="3490331"/>
            <a:ext cx="446049" cy="42374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H="1" flipV="1">
            <a:off x="2051824" y="3802566"/>
            <a:ext cx="256481" cy="5575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672578" y="4771617"/>
                <a:ext cx="267650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FF0000"/>
                              </a:solidFill>
                              <a:latin typeface="Cambria Math" panose="02040503050406030204" pitchFamily="18" charset="0"/>
                            </a:rPr>
                          </m:ctrlPr>
                        </m:sSubPr>
                        <m:e>
                          <m:r>
                            <a:rPr lang="en-US" sz="3200" b="0" i="1" smtClean="0">
                              <a:solidFill>
                                <a:srgbClr val="FF0000"/>
                              </a:solidFill>
                              <a:latin typeface="Cambria Math" panose="02040503050406030204" pitchFamily="18" charset="0"/>
                            </a:rPr>
                            <m:t>𝐵</m:t>
                          </m:r>
                        </m:e>
                        <m:sub>
                          <m:r>
                            <a:rPr lang="en-US" sz="3200" b="0" i="1" smtClean="0">
                              <a:solidFill>
                                <a:srgbClr val="FF0000"/>
                              </a:solidFill>
                              <a:latin typeface="Cambria Math" panose="02040503050406030204" pitchFamily="18" charset="0"/>
                            </a:rPr>
                            <m:t>𝑎</m:t>
                          </m:r>
                        </m:sub>
                      </m:sSub>
                      <m:r>
                        <a:rPr lang="en-US" sz="3200" i="1" smtClean="0">
                          <a:solidFill>
                            <a:srgbClr val="FF0000"/>
                          </a:solidFill>
                          <a:latin typeface="Cambria Math" panose="02040503050406030204" pitchFamily="18" charset="0"/>
                          <a:ea typeface="Cambria Math" panose="02040503050406030204" pitchFamily="18" charset="0"/>
                        </a:rPr>
                        <m:t>&gt;</m:t>
                      </m:r>
                      <m:r>
                        <a:rPr lang="en-US" sz="3200" b="0" i="1" smtClean="0">
                          <a:solidFill>
                            <a:srgbClr val="FF0000"/>
                          </a:solidFill>
                          <a:latin typeface="Cambria Math" panose="02040503050406030204" pitchFamily="18" charset="0"/>
                          <a:ea typeface="Cambria Math" panose="02040503050406030204" pitchFamily="18" charset="0"/>
                        </a:rPr>
                        <m:t> </m:t>
                      </m:r>
                      <m:sSub>
                        <m:sSubPr>
                          <m:ctrlPr>
                            <a:rPr lang="en-US" sz="3200" b="0" i="1" smtClean="0">
                              <a:solidFill>
                                <a:srgbClr val="FF0000"/>
                              </a:solidFill>
                              <a:latin typeface="Cambria Math" panose="02040503050406030204" pitchFamily="18" charset="0"/>
                              <a:ea typeface="Cambria Math" panose="02040503050406030204" pitchFamily="18" charset="0"/>
                            </a:rPr>
                          </m:ctrlPr>
                        </m:sSubPr>
                        <m:e>
                          <m:r>
                            <a:rPr lang="en-US" sz="3200" b="0" i="1" smtClean="0">
                              <a:solidFill>
                                <a:srgbClr val="FF0000"/>
                              </a:solidFill>
                              <a:latin typeface="Cambria Math" panose="02040503050406030204" pitchFamily="18" charset="0"/>
                              <a:ea typeface="Cambria Math" panose="02040503050406030204" pitchFamily="18" charset="0"/>
                            </a:rPr>
                            <m:t>𝐵</m:t>
                          </m:r>
                        </m:e>
                        <m:sub>
                          <m:r>
                            <a:rPr lang="en-US" sz="3200" b="0" i="1" smtClean="0">
                              <a:solidFill>
                                <a:srgbClr val="FF0000"/>
                              </a:solidFill>
                              <a:latin typeface="Cambria Math" panose="02040503050406030204" pitchFamily="18" charset="0"/>
                              <a:ea typeface="Cambria Math" panose="02040503050406030204" pitchFamily="18" charset="0"/>
                            </a:rPr>
                            <m:t>𝑏</m:t>
                          </m:r>
                        </m:sub>
                      </m:sSub>
                      <m:r>
                        <a:rPr lang="en-US" sz="3200" b="0" i="1" smtClean="0">
                          <a:solidFill>
                            <a:srgbClr val="FF0000"/>
                          </a:solidFill>
                          <a:latin typeface="Cambria Math" panose="02040503050406030204" pitchFamily="18" charset="0"/>
                          <a:ea typeface="Cambria Math" panose="02040503050406030204" pitchFamily="18" charset="0"/>
                        </a:rPr>
                        <m:t>&gt; </m:t>
                      </m:r>
                      <m:sSub>
                        <m:sSubPr>
                          <m:ctrlPr>
                            <a:rPr lang="en-US" sz="3200" b="0" i="1" smtClean="0">
                              <a:solidFill>
                                <a:srgbClr val="FF0000"/>
                              </a:solidFill>
                              <a:latin typeface="Cambria Math" panose="02040503050406030204" pitchFamily="18" charset="0"/>
                              <a:ea typeface="Cambria Math" panose="02040503050406030204" pitchFamily="18" charset="0"/>
                            </a:rPr>
                          </m:ctrlPr>
                        </m:sSubPr>
                        <m:e>
                          <m:r>
                            <a:rPr lang="en-US" sz="3200" b="0" i="1" smtClean="0">
                              <a:solidFill>
                                <a:srgbClr val="FF0000"/>
                              </a:solidFill>
                              <a:latin typeface="Cambria Math" panose="02040503050406030204" pitchFamily="18" charset="0"/>
                              <a:ea typeface="Cambria Math" panose="02040503050406030204" pitchFamily="18" charset="0"/>
                            </a:rPr>
                            <m:t>𝐵</m:t>
                          </m:r>
                        </m:e>
                        <m:sub>
                          <m:r>
                            <a:rPr lang="en-US" sz="3200" b="0" i="1" smtClean="0">
                              <a:solidFill>
                                <a:srgbClr val="FF0000"/>
                              </a:solidFill>
                              <a:latin typeface="Cambria Math" panose="02040503050406030204" pitchFamily="18" charset="0"/>
                              <a:ea typeface="Cambria Math" panose="02040503050406030204" pitchFamily="18" charset="0"/>
                            </a:rPr>
                            <m:t>𝑐</m:t>
                          </m:r>
                        </m:sub>
                      </m:sSub>
                    </m:oMath>
                  </m:oMathPara>
                </a14:m>
                <a:endParaRPr lang="en-US" sz="32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672578" y="4771617"/>
                <a:ext cx="2676502" cy="492443"/>
              </a:xfrm>
              <a:prstGeom prst="rect">
                <a:avLst/>
              </a:prstGeom>
              <a:blipFill>
                <a:blip r:embed="rId4"/>
                <a:stretch>
                  <a:fillRect/>
                </a:stretch>
              </a:blipFill>
            </p:spPr>
            <p:txBody>
              <a:bodyPr/>
              <a:lstStyle/>
              <a:p>
                <a:r>
                  <a:rPr lang="en-US">
                    <a:noFill/>
                  </a:rPr>
                  <a:t> </a:t>
                </a:r>
              </a:p>
            </p:txBody>
          </p:sp>
        </mc:Fallback>
      </mc:AlternateContent>
      <p:sp>
        <p:nvSpPr>
          <p:cNvPr id="23" name="TextBox 22"/>
          <p:cNvSpPr txBox="1"/>
          <p:nvPr/>
        </p:nvSpPr>
        <p:spPr>
          <a:xfrm>
            <a:off x="512956" y="5757331"/>
            <a:ext cx="10738625" cy="584775"/>
          </a:xfrm>
          <a:prstGeom prst="rect">
            <a:avLst/>
          </a:prstGeom>
          <a:noFill/>
        </p:spPr>
        <p:txBody>
          <a:bodyPr wrap="square" rtlCol="0">
            <a:spAutoFit/>
          </a:bodyPr>
          <a:lstStyle/>
          <a:p>
            <a:pPr algn="r" rtl="1"/>
            <a:r>
              <a:rPr lang="fa-IR" sz="3200" dirty="0" smtClean="0">
                <a:cs typeface="B Yekan" panose="00000400000000000000" pitchFamily="2" charset="-78"/>
              </a:rPr>
              <a:t>هر چه خطوط میدان به یکدیگر نزدیک تر باشند، میدان قوی تر است. </a:t>
            </a:r>
            <a:endParaRPr lang="en-US" sz="3200" dirty="0">
              <a:cs typeface="B Yekan" panose="00000400000000000000" pitchFamily="2" charset="-78"/>
            </a:endParaRPr>
          </a:p>
        </p:txBody>
      </p:sp>
    </p:spTree>
    <p:extLst>
      <p:ext uri="{BB962C8B-B14F-4D97-AF65-F5344CB8AC3E}">
        <p14:creationId xmlns:p14="http://schemas.microsoft.com/office/powerpoint/2010/main" val="9709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40" y="945559"/>
            <a:ext cx="9431482" cy="3213846"/>
          </a:xfrm>
          <a:prstGeom prst="rect">
            <a:avLst/>
          </a:prstGeom>
        </p:spPr>
      </p:pic>
      <p:sp>
        <p:nvSpPr>
          <p:cNvPr id="5" name="TextBox 4"/>
          <p:cNvSpPr txBox="1"/>
          <p:nvPr/>
        </p:nvSpPr>
        <p:spPr>
          <a:xfrm>
            <a:off x="4638907" y="4438186"/>
            <a:ext cx="3245005" cy="1015663"/>
          </a:xfrm>
          <a:prstGeom prst="rect">
            <a:avLst/>
          </a:prstGeom>
          <a:noFill/>
        </p:spPr>
        <p:txBody>
          <a:bodyPr wrap="square" rtlCol="0">
            <a:spAutoFit/>
          </a:bodyPr>
          <a:lstStyle/>
          <a:p>
            <a:r>
              <a:rPr lang="fa-IR" sz="6000" dirty="0" smtClean="0">
                <a:solidFill>
                  <a:srgbClr val="FFFF00"/>
                </a:solidFill>
                <a:cs typeface="B Yekan" panose="00000400000000000000" pitchFamily="2" charset="-78"/>
              </a:rPr>
              <a:t>720 درجه</a:t>
            </a:r>
            <a:endParaRPr lang="en-US" sz="6000" dirty="0">
              <a:solidFill>
                <a:srgbClr val="FFFF00"/>
              </a:solidFill>
              <a:cs typeface="B Yekan" panose="00000400000000000000" pitchFamily="2" charset="-78"/>
            </a:endParaRPr>
          </a:p>
        </p:txBody>
      </p:sp>
    </p:spTree>
    <p:extLst>
      <p:ext uri="{BB962C8B-B14F-4D97-AF65-F5344CB8AC3E}">
        <p14:creationId xmlns:p14="http://schemas.microsoft.com/office/powerpoint/2010/main" val="909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944" y="513754"/>
            <a:ext cx="8828059" cy="619272"/>
          </a:xfrm>
          <a:prstGeom prst="rect">
            <a:avLst/>
          </a:prstGeom>
        </p:spPr>
        <p:txBody>
          <a:bodyPr wrap="none">
            <a:spAutoFit/>
          </a:bodyPr>
          <a:lstStyle/>
          <a:p>
            <a:pPr algn="r" rtl="1">
              <a:lnSpc>
                <a:spcPct val="107000"/>
              </a:lnSpc>
              <a:spcAft>
                <a:spcPts val="800"/>
              </a:spcAft>
            </a:pPr>
            <a:r>
              <a:rPr lang="fa-IR" sz="3200" dirty="0">
                <a:latin typeface="Calibri" panose="020F0502020204030204" pitchFamily="34" charset="0"/>
                <a:ea typeface="Calibri" panose="020F0502020204030204" pitchFamily="34" charset="0"/>
                <a:cs typeface="B Nazanin" panose="00000400000000000000" pitchFamily="2" charset="-78"/>
              </a:rPr>
              <a:t>جهت میدان مغناطیسی </a:t>
            </a:r>
            <a:r>
              <a:rPr lang="fa-IR" sz="3200" dirty="0">
                <a:solidFill>
                  <a:srgbClr val="00B0F0"/>
                </a:solidFill>
                <a:latin typeface="Calibri" panose="020F0502020204030204" pitchFamily="34" charset="0"/>
                <a:ea typeface="Calibri" panose="020F0502020204030204" pitchFamily="34" charset="0"/>
                <a:cs typeface="B Nazanin" panose="00000400000000000000" pitchFamily="2" charset="-78"/>
              </a:rPr>
              <a:t>در خارج از آهنربا </a:t>
            </a:r>
            <a:r>
              <a:rPr lang="fa-IR" sz="3200" dirty="0">
                <a:latin typeface="Calibri" panose="020F0502020204030204" pitchFamily="34" charset="0"/>
                <a:ea typeface="Calibri" panose="020F0502020204030204" pitchFamily="34" charset="0"/>
                <a:cs typeface="B Nazanin" panose="00000400000000000000" pitchFamily="2" charset="-78"/>
              </a:rPr>
              <a:t>از </a:t>
            </a:r>
            <a:r>
              <a:rPr lang="fa-IR" sz="3200" dirty="0">
                <a:solidFill>
                  <a:srgbClr val="FF0000"/>
                </a:solidFill>
                <a:latin typeface="Calibri" panose="020F0502020204030204" pitchFamily="34" charset="0"/>
                <a:ea typeface="Calibri" panose="020F0502020204030204" pitchFamily="34" charset="0"/>
                <a:cs typeface="B Nazanin" panose="00000400000000000000" pitchFamily="2" charset="-78"/>
              </a:rPr>
              <a:t>قطب </a:t>
            </a:r>
            <a:r>
              <a:rPr lang="en-US" sz="3200" dirty="0">
                <a:solidFill>
                  <a:srgbClr val="FF0000"/>
                </a:solidFill>
                <a:latin typeface="Calibri" panose="020F0502020204030204" pitchFamily="34" charset="0"/>
                <a:ea typeface="Calibri" panose="020F0502020204030204" pitchFamily="34" charset="0"/>
                <a:cs typeface="B Nazanin" panose="00000400000000000000" pitchFamily="2" charset="-78"/>
              </a:rPr>
              <a:t>N</a:t>
            </a:r>
            <a:r>
              <a:rPr lang="fa-IR" sz="3200" dirty="0">
                <a:latin typeface="Calibri" panose="020F0502020204030204" pitchFamily="34" charset="0"/>
                <a:ea typeface="Calibri" panose="020F0502020204030204" pitchFamily="34" charset="0"/>
                <a:cs typeface="B Nazanin" panose="00000400000000000000" pitchFamily="2" charset="-78"/>
              </a:rPr>
              <a:t> به </a:t>
            </a:r>
            <a:r>
              <a:rPr lang="fa-IR" sz="3200" dirty="0">
                <a:solidFill>
                  <a:srgbClr val="FFFF00"/>
                </a:solidFill>
                <a:latin typeface="Calibri" panose="020F0502020204030204" pitchFamily="34" charset="0"/>
                <a:ea typeface="Calibri" panose="020F0502020204030204" pitchFamily="34" charset="0"/>
                <a:cs typeface="B Nazanin" panose="00000400000000000000" pitchFamily="2" charset="-78"/>
              </a:rPr>
              <a:t>قطب </a:t>
            </a:r>
            <a:r>
              <a:rPr lang="en-US" sz="3200" dirty="0">
                <a:solidFill>
                  <a:srgbClr val="FFFF00"/>
                </a:solidFill>
                <a:latin typeface="Calibri" panose="020F0502020204030204" pitchFamily="34" charset="0"/>
                <a:ea typeface="Calibri" panose="020F0502020204030204" pitchFamily="34" charset="0"/>
                <a:cs typeface="B Nazanin" panose="00000400000000000000" pitchFamily="2" charset="-78"/>
              </a:rPr>
              <a:t>S</a:t>
            </a:r>
            <a:r>
              <a:rPr lang="fa-IR" sz="3200" dirty="0">
                <a:latin typeface="Calibri" panose="020F0502020204030204" pitchFamily="34" charset="0"/>
                <a:ea typeface="Calibri" panose="020F0502020204030204" pitchFamily="34" charset="0"/>
                <a:cs typeface="B Nazanin" panose="00000400000000000000" pitchFamily="2" charset="-78"/>
              </a:rPr>
              <a:t> است.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900" y="1361029"/>
            <a:ext cx="8139461" cy="5032900"/>
          </a:xfrm>
          <a:prstGeom prst="rect">
            <a:avLst/>
          </a:prstGeom>
        </p:spPr>
      </p:pic>
    </p:spTree>
    <p:extLst>
      <p:ext uri="{BB962C8B-B14F-4D97-AF65-F5344CB8AC3E}">
        <p14:creationId xmlns:p14="http://schemas.microsoft.com/office/powerpoint/2010/main" val="1943236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2</TotalTime>
  <Words>661</Words>
  <Application>Microsoft Office PowerPoint</Application>
  <PresentationFormat>Widescreen</PresentationFormat>
  <Paragraphs>26</Paragraphs>
  <Slides>14</Slides>
  <Notes>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Amuzeh-New-Bold</vt:lpstr>
      <vt:lpstr>AmuzehNewNormalPS</vt:lpstr>
      <vt:lpstr>Arial</vt:lpstr>
      <vt:lpstr>B Nazanin</vt:lpstr>
      <vt:lpstr>B Yekan</vt:lpstr>
      <vt:lpstr>Bookman Old Style</vt:lpstr>
      <vt:lpstr>Calibri</vt:lpstr>
      <vt:lpstr>Cambria Math</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mostafa kabiri</dc:creator>
  <cp:lastModifiedBy>mostafa kabiri</cp:lastModifiedBy>
  <cp:revision>1</cp:revision>
  <dcterms:created xsi:type="dcterms:W3CDTF">2020-04-03T15:00:14Z</dcterms:created>
  <dcterms:modified xsi:type="dcterms:W3CDTF">2020-04-03T15:02:31Z</dcterms:modified>
</cp:coreProperties>
</file>