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1DF1F-75DF-42A4-9F25-1EA569815756}"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333950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1DF1F-75DF-42A4-9F25-1EA569815756}"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323521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1DF1F-75DF-42A4-9F25-1EA569815756}"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381595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1DF1F-75DF-42A4-9F25-1EA569815756}"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4851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31DF1F-75DF-42A4-9F25-1EA569815756}"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60187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1DF1F-75DF-42A4-9F25-1EA569815756}"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265656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1DF1F-75DF-42A4-9F25-1EA569815756}" type="datetimeFigureOut">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197674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1DF1F-75DF-42A4-9F25-1EA569815756}" type="datetimeFigureOut">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281307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1DF1F-75DF-42A4-9F25-1EA569815756}" type="datetimeFigureOut">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405979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31DF1F-75DF-42A4-9F25-1EA569815756}"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214142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31DF1F-75DF-42A4-9F25-1EA569815756}"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74177-08B1-4473-AC90-656D1BD4E7F7}" type="slidenum">
              <a:rPr lang="en-US" smtClean="0"/>
              <a:t>‹#›</a:t>
            </a:fld>
            <a:endParaRPr lang="en-US"/>
          </a:p>
        </p:txBody>
      </p:sp>
    </p:spTree>
    <p:extLst>
      <p:ext uri="{BB962C8B-B14F-4D97-AF65-F5344CB8AC3E}">
        <p14:creationId xmlns:p14="http://schemas.microsoft.com/office/powerpoint/2010/main" val="321273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1DF1F-75DF-42A4-9F25-1EA569815756}" type="datetimeFigureOut">
              <a:rPr lang="en-US" smtClean="0"/>
              <a:t>7/26/2021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74177-08B1-4473-AC90-656D1BD4E7F7}" type="slidenum">
              <a:rPr lang="en-US" smtClean="0"/>
              <a:t>‹#›</a:t>
            </a:fld>
            <a:endParaRPr lang="en-US"/>
          </a:p>
        </p:txBody>
      </p:sp>
    </p:spTree>
    <p:extLst>
      <p:ext uri="{BB962C8B-B14F-4D97-AF65-F5344CB8AC3E}">
        <p14:creationId xmlns:p14="http://schemas.microsoft.com/office/powerpoint/2010/main" val="1841617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3054" y="657922"/>
            <a:ext cx="2966224" cy="707886"/>
          </a:xfrm>
          <a:prstGeom prst="rect">
            <a:avLst/>
          </a:prstGeom>
          <a:noFill/>
        </p:spPr>
        <p:txBody>
          <a:bodyPr wrap="square" rtlCol="0">
            <a:spAutoFit/>
          </a:bodyPr>
          <a:lstStyle/>
          <a:p>
            <a:pPr algn="r" rtl="1"/>
            <a:r>
              <a:rPr lang="fa-IR" sz="4000" dirty="0" smtClean="0">
                <a:solidFill>
                  <a:srgbClr val="002060"/>
                </a:solidFill>
                <a:cs typeface="B Koodak" panose="00000700000000000000" pitchFamily="2" charset="-78"/>
              </a:rPr>
              <a:t>دما و دماسنجی</a:t>
            </a:r>
            <a:endParaRPr lang="en-US" sz="4000" dirty="0">
              <a:solidFill>
                <a:srgbClr val="002060"/>
              </a:solidFill>
              <a:cs typeface="B Koodak"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961" y="1689410"/>
            <a:ext cx="6029093" cy="4521820"/>
          </a:xfrm>
          <a:prstGeom prst="rect">
            <a:avLst/>
          </a:prstGeom>
        </p:spPr>
      </p:pic>
    </p:spTree>
    <p:extLst>
      <p:ext uri="{BB962C8B-B14F-4D97-AF65-F5344CB8AC3E}">
        <p14:creationId xmlns:p14="http://schemas.microsoft.com/office/powerpoint/2010/main" val="187838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87" y="878646"/>
            <a:ext cx="9233209" cy="517065"/>
          </a:xfrm>
          <a:prstGeom prst="rect">
            <a:avLst/>
          </a:prstGeom>
        </p:spPr>
        <p:txBody>
          <a:bodyPr wrap="square">
            <a:spAutoFit/>
          </a:bodyPr>
          <a:lstStyle/>
          <a:p>
            <a:pPr algn="just" rtl="1">
              <a:lnSpc>
                <a:spcPct val="115000"/>
              </a:lnSpc>
              <a:spcAft>
                <a:spcPts val="1000"/>
              </a:spcAft>
            </a:pPr>
            <a:r>
              <a:rPr lang="fa-IR"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مثال: </a:t>
            </a:r>
            <a:r>
              <a:rPr lang="fa-IR" sz="2400" dirty="0" smtClean="0">
                <a:latin typeface="Calibri" panose="020F0502020204030204" pitchFamily="34" charset="0"/>
                <a:ea typeface="Calibri" panose="020F0502020204030204" pitchFamily="34" charset="0"/>
                <a:cs typeface="B Koodak" panose="00000700000000000000" pitchFamily="2" charset="-78"/>
              </a:rPr>
              <a:t>در </a:t>
            </a:r>
            <a:r>
              <a:rPr lang="fa-IR" sz="2400" dirty="0">
                <a:latin typeface="Calibri" panose="020F0502020204030204" pitchFamily="34" charset="0"/>
                <a:ea typeface="Calibri" panose="020F0502020204030204" pitchFamily="34" charset="0"/>
                <a:cs typeface="B Koodak" panose="00000700000000000000" pitchFamily="2" charset="-78"/>
              </a:rPr>
              <a:t>چه دمایی دماسنج های سلسیوس و فارنهایت عدد یکسانی را نشان می دهند؟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810105" y="2566822"/>
                <a:ext cx="7047571" cy="1944635"/>
              </a:xfrm>
              <a:prstGeom prst="rect">
                <a:avLst/>
              </a:prstGeom>
            </p:spPr>
            <p:txBody>
              <a:bodyPr wrap="square">
                <a:spAutoFit/>
              </a:bodyPr>
              <a:lstStyle/>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𝜃</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Times New Roman" panose="02020603050405020304" pitchFamily="18" charset="0"/>
                          <a:cs typeface="B Koodak" panose="00000700000000000000" pitchFamily="2" charset="-78"/>
                        </a:rPr>
                        <m:t>𝐹</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f>
                        <m:fPr>
                          <m:ctrlPr>
                            <a:rPr lang="en-US" sz="2400" i="1">
                              <a:latin typeface="Cambria Math" panose="02040503050406030204" pitchFamily="18" charset="0"/>
                              <a:ea typeface="Times New Roman" panose="02020603050405020304" pitchFamily="18" charset="0"/>
                              <a:cs typeface="B Koodak" panose="00000700000000000000" pitchFamily="2" charset="-78"/>
                            </a:rPr>
                          </m:ctrlPr>
                        </m:fPr>
                        <m:num>
                          <m:r>
                            <a:rPr lang="en-US" sz="2400" i="1">
                              <a:latin typeface="Cambria Math" panose="02040503050406030204" pitchFamily="18" charset="0"/>
                              <a:ea typeface="Times New Roman" panose="02020603050405020304" pitchFamily="18" charset="0"/>
                              <a:cs typeface="B Koodak" panose="00000700000000000000" pitchFamily="2" charset="-78"/>
                            </a:rPr>
                            <m:t>9</m:t>
                          </m:r>
                        </m:num>
                        <m:den>
                          <m:r>
                            <a:rPr lang="en-US" sz="2400" i="1">
                              <a:latin typeface="Cambria Math" panose="02040503050406030204" pitchFamily="18" charset="0"/>
                              <a:ea typeface="Times New Roman" panose="02020603050405020304" pitchFamily="18" charset="0"/>
                              <a:cs typeface="B Koodak" panose="00000700000000000000" pitchFamily="2" charset="-78"/>
                            </a:rPr>
                            <m:t>5</m:t>
                          </m:r>
                        </m:den>
                      </m:f>
                      <m:r>
                        <a:rPr lang="en-US" sz="2400" i="1">
                          <a:latin typeface="Cambria Math" panose="02040503050406030204" pitchFamily="18" charset="0"/>
                          <a:ea typeface="Times New Roman" panose="02020603050405020304" pitchFamily="18" charset="0"/>
                          <a:cs typeface="B Koodak" panose="00000700000000000000" pitchFamily="2" charset="-78"/>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32</m:t>
                      </m:r>
                      <m:r>
                        <a:rPr lang="en-US" sz="2400" i="1">
                          <a:latin typeface="Cambria Math" panose="02040503050406030204" pitchFamily="18" charset="0"/>
                          <a:ea typeface="Times New Roman" panose="02020603050405020304" pitchFamily="18" charset="0"/>
                          <a:cs typeface="B Koodak" panose="00000700000000000000" pitchFamily="2" charset="-78"/>
                        </a:rPr>
                        <m:t>→</m:t>
                      </m:r>
                      <m:f>
                        <m:fPr>
                          <m:ctrlPr>
                            <a:rPr lang="en-US" sz="2400" i="1">
                              <a:latin typeface="Cambria Math" panose="02040503050406030204" pitchFamily="18" charset="0"/>
                              <a:ea typeface="Times New Roman" panose="02020603050405020304" pitchFamily="18" charset="0"/>
                              <a:cs typeface="B Koodak" panose="00000700000000000000" pitchFamily="2" charset="-78"/>
                            </a:rPr>
                          </m:ctrlPr>
                        </m:fPr>
                        <m:num>
                          <m:r>
                            <a:rPr lang="en-US" sz="2400" i="1">
                              <a:latin typeface="Cambria Math" panose="02040503050406030204" pitchFamily="18" charset="0"/>
                              <a:ea typeface="Times New Roman" panose="02020603050405020304" pitchFamily="18" charset="0"/>
                              <a:cs typeface="B Koodak" panose="00000700000000000000" pitchFamily="2" charset="-78"/>
                            </a:rPr>
                            <m:t>4</m:t>
                          </m:r>
                        </m:num>
                        <m:den>
                          <m:r>
                            <a:rPr lang="en-US" sz="2400" i="1">
                              <a:latin typeface="Cambria Math" panose="02040503050406030204" pitchFamily="18" charset="0"/>
                              <a:ea typeface="Times New Roman" panose="02020603050405020304" pitchFamily="18" charset="0"/>
                              <a:cs typeface="B Koodak" panose="00000700000000000000" pitchFamily="2" charset="-78"/>
                            </a:rPr>
                            <m:t>5</m:t>
                          </m:r>
                        </m:den>
                      </m:f>
                      <m:r>
                        <a:rPr lang="en-US" sz="2400" i="1">
                          <a:latin typeface="Cambria Math" panose="02040503050406030204" pitchFamily="18" charset="0"/>
                          <a:ea typeface="Times New Roman" panose="02020603050405020304" pitchFamily="18" charset="0"/>
                          <a:cs typeface="B Koodak" panose="00000700000000000000" pitchFamily="2" charset="-78"/>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32</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40</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𝐶</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10105" y="2566822"/>
                <a:ext cx="7047571" cy="194463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721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95" y="853881"/>
            <a:ext cx="10776840" cy="46672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4" t="1223" r="174" b="-1223"/>
          <a:stretch/>
        </p:blipFill>
        <p:spPr>
          <a:xfrm>
            <a:off x="5731728" y="2147899"/>
            <a:ext cx="5557944" cy="25133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24" y="2147899"/>
            <a:ext cx="4516245" cy="3010829"/>
          </a:xfrm>
          <a:prstGeom prst="rect">
            <a:avLst/>
          </a:prstGeom>
        </p:spPr>
      </p:pic>
    </p:spTree>
    <p:extLst>
      <p:ext uri="{BB962C8B-B14F-4D97-AF65-F5344CB8AC3E}">
        <p14:creationId xmlns:p14="http://schemas.microsoft.com/office/powerpoint/2010/main" val="25061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5149" y="424603"/>
            <a:ext cx="3257623" cy="800219"/>
          </a:xfrm>
          <a:prstGeom prst="rect">
            <a:avLst/>
          </a:prstGeom>
        </p:spPr>
        <p:txBody>
          <a:bodyPr wrap="none">
            <a:spAutoFit/>
          </a:bodyPr>
          <a:lstStyle/>
          <a:p>
            <a:pPr algn="just" rtl="1">
              <a:lnSpc>
                <a:spcPct val="115000"/>
              </a:lnSpc>
              <a:spcAft>
                <a:spcPts val="1000"/>
              </a:spcAft>
            </a:pPr>
            <a:r>
              <a:rPr lang="fa-IR" sz="4000" b="1" dirty="0">
                <a:solidFill>
                  <a:srgbClr val="FF0000"/>
                </a:solidFill>
                <a:latin typeface="Calibri" panose="020F0502020204030204" pitchFamily="34" charset="0"/>
                <a:ea typeface="Calibri" panose="020F0502020204030204" pitchFamily="34" charset="0"/>
                <a:cs typeface="B Koodak" panose="00000700000000000000" pitchFamily="2" charset="-78"/>
              </a:rPr>
              <a:t>دماسنج های معیار</a:t>
            </a:r>
            <a:endParaRPr lang="en-US" sz="4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6162388" y="4053601"/>
            <a:ext cx="4928840" cy="658642"/>
          </a:xfrm>
          <a:prstGeom prst="rect">
            <a:avLst/>
          </a:prstGeom>
        </p:spPr>
        <p:txBody>
          <a:bodyPr wrap="square">
            <a:spAutoFit/>
          </a:bodyPr>
          <a:lstStyle/>
          <a:p>
            <a:pPr algn="just" rtl="1">
              <a:lnSpc>
                <a:spcPct val="115000"/>
              </a:lnSpc>
              <a:spcAft>
                <a:spcPts val="1000"/>
              </a:spcAft>
            </a:pPr>
            <a:r>
              <a:rPr lang="fa-IR" sz="3200" dirty="0" smtClean="0">
                <a:latin typeface="Calibri" panose="020F0502020204030204" pitchFamily="34" charset="0"/>
                <a:ea typeface="Calibri" panose="020F0502020204030204" pitchFamily="34" charset="0"/>
                <a:cs typeface="B Koodak" panose="00000700000000000000" pitchFamily="2" charset="-78"/>
              </a:rPr>
              <a:t>3</a:t>
            </a:r>
            <a:r>
              <a:rPr lang="fa-IR" sz="3200" dirty="0">
                <a:latin typeface="Calibri" panose="020F0502020204030204" pitchFamily="34" charset="0"/>
                <a:ea typeface="Calibri" panose="020F0502020204030204" pitchFamily="34" charset="0"/>
                <a:cs typeface="B Koodak" panose="00000700000000000000" pitchFamily="2" charset="-78"/>
              </a:rPr>
              <a:t>) تَف سنج</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053" y="597620"/>
            <a:ext cx="2880732" cy="205364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827" r="32886"/>
          <a:stretch/>
        </p:blipFill>
        <p:spPr>
          <a:xfrm>
            <a:off x="520745" y="3033132"/>
            <a:ext cx="2936131" cy="2457654"/>
          </a:xfrm>
          <a:prstGeom prst="rect">
            <a:avLst/>
          </a:prstGeom>
        </p:spPr>
      </p:pic>
      <p:sp>
        <p:nvSpPr>
          <p:cNvPr id="8" name="Rectangle 7"/>
          <p:cNvSpPr/>
          <p:nvPr/>
        </p:nvSpPr>
        <p:spPr>
          <a:xfrm>
            <a:off x="7211640" y="1948201"/>
            <a:ext cx="3879588" cy="658642"/>
          </a:xfrm>
          <a:prstGeom prst="rect">
            <a:avLst/>
          </a:prstGeom>
        </p:spPr>
        <p:txBody>
          <a:bodyPr wrap="none">
            <a:spAutoFit/>
          </a:bodyPr>
          <a:lstStyle/>
          <a:p>
            <a:pPr algn="just" rtl="1">
              <a:lnSpc>
                <a:spcPct val="115000"/>
              </a:lnSpc>
              <a:spcAft>
                <a:spcPts val="1000"/>
              </a:spcAft>
            </a:pPr>
            <a:r>
              <a:rPr lang="fa-IR" sz="3200" dirty="0">
                <a:latin typeface="Calibri" panose="020F0502020204030204" pitchFamily="34" charset="0"/>
                <a:ea typeface="Calibri" panose="020F0502020204030204" pitchFamily="34" charset="0"/>
                <a:cs typeface="B Koodak" panose="00000700000000000000" pitchFamily="2" charset="-78"/>
              </a:rPr>
              <a:t>1)دماسنج گازی (ترمو متر)</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6354867" y="3000901"/>
            <a:ext cx="4736361" cy="658642"/>
          </a:xfrm>
          <a:prstGeom prst="rect">
            <a:avLst/>
          </a:prstGeom>
        </p:spPr>
        <p:txBody>
          <a:bodyPr wrap="none">
            <a:spAutoFit/>
          </a:bodyPr>
          <a:lstStyle/>
          <a:p>
            <a:pPr algn="just" rtl="1">
              <a:lnSpc>
                <a:spcPct val="115000"/>
              </a:lnSpc>
              <a:spcAft>
                <a:spcPts val="1000"/>
              </a:spcAft>
            </a:pPr>
            <a:r>
              <a:rPr lang="fa-IR" sz="3200" dirty="0">
                <a:latin typeface="Calibri" panose="020F0502020204030204" pitchFamily="34" charset="0"/>
                <a:ea typeface="Calibri" panose="020F0502020204030204" pitchFamily="34" charset="0"/>
                <a:cs typeface="B Koodak" panose="00000700000000000000" pitchFamily="2" charset="-78"/>
              </a:rPr>
              <a:t>2)دماسنج مقاومت پلاتینی(</a:t>
            </a:r>
            <a:r>
              <a:rPr lang="en-US" sz="3200" dirty="0">
                <a:latin typeface="Calibri" panose="020F0502020204030204" pitchFamily="34" charset="0"/>
                <a:ea typeface="Calibri" panose="020F0502020204030204" pitchFamily="34" charset="0"/>
                <a:cs typeface="B Koodak" panose="00000700000000000000" pitchFamily="2" charset="-78"/>
              </a:rPr>
              <a:t>SPRT</a:t>
            </a:r>
            <a:r>
              <a:rPr lang="fa-IR" sz="3200" dirty="0">
                <a:latin typeface="Calibri" panose="020F0502020204030204" pitchFamily="34" charset="0"/>
                <a:ea typeface="Calibri" panose="020F0502020204030204" pitchFamily="34" charset="0"/>
                <a:cs typeface="B Koodak" panose="00000700000000000000" pitchFamily="2" charset="-78"/>
              </a:rPr>
              <a:t>)</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924" y="3913206"/>
            <a:ext cx="2444673" cy="2494564"/>
          </a:xfrm>
          <a:prstGeom prst="rect">
            <a:avLst/>
          </a:prstGeom>
        </p:spPr>
      </p:pic>
    </p:spTree>
    <p:extLst>
      <p:ext uri="{BB962C8B-B14F-4D97-AF65-F5344CB8AC3E}">
        <p14:creationId xmlns:p14="http://schemas.microsoft.com/office/powerpoint/2010/main" val="4798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9169" y="469208"/>
            <a:ext cx="3248005" cy="800219"/>
          </a:xfrm>
          <a:prstGeom prst="rect">
            <a:avLst/>
          </a:prstGeom>
        </p:spPr>
        <p:txBody>
          <a:bodyPr wrap="none">
            <a:spAutoFit/>
          </a:bodyPr>
          <a:lstStyle/>
          <a:p>
            <a:pPr algn="just" rtl="1">
              <a:lnSpc>
                <a:spcPct val="115000"/>
              </a:lnSpc>
              <a:spcAft>
                <a:spcPts val="1000"/>
              </a:spcAft>
            </a:pPr>
            <a:r>
              <a:rPr lang="fa-IR" sz="4000" b="1" dirty="0">
                <a:solidFill>
                  <a:srgbClr val="0070C0"/>
                </a:solidFill>
                <a:latin typeface="Calibri" panose="020F0502020204030204" pitchFamily="34" charset="0"/>
                <a:ea typeface="Calibri" panose="020F0502020204030204" pitchFamily="34" charset="0"/>
                <a:cs typeface="B Koodak" panose="00000700000000000000" pitchFamily="2" charset="-78"/>
              </a:rPr>
              <a:t>دماسنج</a:t>
            </a:r>
            <a:r>
              <a:rPr lang="fa-IR" sz="4000" b="1" dirty="0">
                <a:latin typeface="Calibri" panose="020F0502020204030204" pitchFamily="34" charset="0"/>
                <a:ea typeface="Calibri" panose="020F0502020204030204" pitchFamily="34" charset="0"/>
                <a:cs typeface="B Koodak" panose="00000700000000000000" pitchFamily="2" charset="-78"/>
              </a:rPr>
              <a:t> ترموکوپل</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45479" y="2541084"/>
            <a:ext cx="5257800" cy="3314700"/>
          </a:xfrm>
          <a:prstGeom prst="rect">
            <a:avLst/>
          </a:prstGeom>
        </p:spPr>
      </p:pic>
      <p:sp>
        <p:nvSpPr>
          <p:cNvPr id="4" name="Rectangle 3"/>
          <p:cNvSpPr/>
          <p:nvPr/>
        </p:nvSpPr>
        <p:spPr>
          <a:xfrm>
            <a:off x="5996823" y="4488366"/>
            <a:ext cx="5120312" cy="523220"/>
          </a:xfrm>
          <a:prstGeom prst="rect">
            <a:avLst/>
          </a:prstGeom>
        </p:spPr>
        <p:txBody>
          <a:bodyPr wrap="none">
            <a:spAutoFit/>
          </a:bodyPr>
          <a:lstStyle/>
          <a:p>
            <a:r>
              <a:rPr lang="fa-IR" sz="2800" dirty="0">
                <a:latin typeface="Calibri" panose="020F0502020204030204" pitchFamily="34" charset="0"/>
                <a:ea typeface="Calibri" panose="020F0502020204030204" pitchFamily="34" charset="0"/>
                <a:cs typeface="B Koodak" panose="00000700000000000000" pitchFamily="2" charset="-78"/>
              </a:rPr>
              <a:t>در ترموکوپل </a:t>
            </a:r>
            <a:r>
              <a:rPr lang="fa-IR" sz="2800" dirty="0">
                <a:solidFill>
                  <a:srgbClr val="00B050"/>
                </a:solidFill>
                <a:latin typeface="Calibri" panose="020F0502020204030204" pitchFamily="34" charset="0"/>
                <a:ea typeface="Calibri" panose="020F0502020204030204" pitchFamily="34" charset="0"/>
                <a:cs typeface="B Koodak" panose="00000700000000000000" pitchFamily="2" charset="-78"/>
              </a:rPr>
              <a:t>کمیت دماسنجی </a:t>
            </a:r>
            <a:r>
              <a:rPr lang="fa-IR" sz="28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ولتاژ</a:t>
            </a:r>
            <a:r>
              <a:rPr lang="fa-IR" sz="2800" dirty="0" smtClean="0">
                <a:latin typeface="Calibri" panose="020F0502020204030204" pitchFamily="34" charset="0"/>
                <a:ea typeface="Calibri" panose="020F0502020204030204" pitchFamily="34" charset="0"/>
                <a:cs typeface="B Koodak" panose="00000700000000000000" pitchFamily="2" charset="-78"/>
              </a:rPr>
              <a:t> است. </a:t>
            </a:r>
            <a:endParaRPr lang="en-US" sz="2800" dirty="0"/>
          </a:p>
        </p:txBody>
      </p:sp>
      <p:sp>
        <p:nvSpPr>
          <p:cNvPr id="6" name="Rectangle 5"/>
          <p:cNvSpPr/>
          <p:nvPr/>
        </p:nvSpPr>
        <p:spPr>
          <a:xfrm>
            <a:off x="5021135" y="1611469"/>
            <a:ext cx="6096000" cy="1508105"/>
          </a:xfrm>
          <a:prstGeom prst="rect">
            <a:avLst/>
          </a:prstGeom>
        </p:spPr>
        <p:txBody>
          <a:bodyPr>
            <a:spAutoFit/>
          </a:bodyPr>
          <a:lstStyle/>
          <a:p>
            <a:pPr algn="just" rtl="1">
              <a:lnSpc>
                <a:spcPct val="115000"/>
              </a:lnSpc>
              <a:spcAft>
                <a:spcPts val="1000"/>
              </a:spcAft>
            </a:pPr>
            <a:r>
              <a:rPr lang="fa-IR" sz="2000" dirty="0">
                <a:latin typeface="Calibri" panose="020F0502020204030204" pitchFamily="34" charset="0"/>
                <a:ea typeface="Calibri" panose="020F0502020204030204" pitchFamily="34" charset="0"/>
                <a:cs typeface="B Koodak" panose="00000700000000000000" pitchFamily="2" charset="-78"/>
              </a:rPr>
              <a:t>وقتی دو فلز غیر همجنس در دو نقطه به هم وصل شوند و این نقاط اتصال در دو دمای مختلف قرار گیرند، بین این دو نقطه اختلاف پتانسیل به وجود می آید که سبب شارش جریان الکتریکی می شود. این پدیده را </a:t>
            </a:r>
            <a:r>
              <a:rPr lang="fa-IR" sz="2000" dirty="0">
                <a:solidFill>
                  <a:schemeClr val="accent2">
                    <a:lumMod val="75000"/>
                  </a:schemeClr>
                </a:solidFill>
                <a:latin typeface="Calibri" panose="020F0502020204030204" pitchFamily="34" charset="0"/>
                <a:ea typeface="Calibri" panose="020F0502020204030204" pitchFamily="34" charset="0"/>
                <a:cs typeface="B Koodak" panose="00000700000000000000" pitchFamily="2" charset="-78"/>
              </a:rPr>
              <a:t>ترموالکتریک</a:t>
            </a:r>
            <a:r>
              <a:rPr lang="fa-IR" sz="2000" dirty="0">
                <a:latin typeface="Calibri" panose="020F0502020204030204" pitchFamily="34" charset="0"/>
                <a:ea typeface="Calibri" panose="020F0502020204030204" pitchFamily="34" charset="0"/>
                <a:cs typeface="B Koodak" panose="00000700000000000000" pitchFamily="2" charset="-78"/>
              </a:rPr>
              <a:t> می گویند.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66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6516" y="502662"/>
            <a:ext cx="4496745" cy="800219"/>
          </a:xfrm>
          <a:prstGeom prst="rect">
            <a:avLst/>
          </a:prstGeom>
        </p:spPr>
        <p:txBody>
          <a:bodyPr wrap="none">
            <a:spAutoFit/>
          </a:bodyPr>
          <a:lstStyle/>
          <a:p>
            <a:pPr algn="just" rtl="1">
              <a:lnSpc>
                <a:spcPct val="115000"/>
              </a:lnSpc>
              <a:spcAft>
                <a:spcPts val="1000"/>
              </a:spcAft>
            </a:pPr>
            <a:r>
              <a:rPr lang="fa-IR" sz="4000" b="1" dirty="0">
                <a:latin typeface="Calibri" panose="020F0502020204030204" pitchFamily="34" charset="0"/>
                <a:ea typeface="Calibri" panose="020F0502020204030204" pitchFamily="34" charset="0"/>
                <a:cs typeface="B Koodak" panose="00000700000000000000" pitchFamily="2" charset="-78"/>
              </a:rPr>
              <a:t>مزایای </a:t>
            </a:r>
            <a:r>
              <a:rPr lang="fa-IR" sz="4000" b="1" dirty="0">
                <a:solidFill>
                  <a:schemeClr val="accent1">
                    <a:lumMod val="75000"/>
                  </a:schemeClr>
                </a:solidFill>
                <a:latin typeface="Calibri" panose="020F0502020204030204" pitchFamily="34" charset="0"/>
                <a:ea typeface="Calibri" panose="020F0502020204030204" pitchFamily="34" charset="0"/>
                <a:cs typeface="B Koodak" panose="00000700000000000000" pitchFamily="2" charset="-78"/>
              </a:rPr>
              <a:t>دماسنج</a:t>
            </a:r>
            <a:r>
              <a:rPr lang="fa-IR" sz="4000" b="1" dirty="0">
                <a:latin typeface="Calibri" panose="020F0502020204030204" pitchFamily="34" charset="0"/>
                <a:ea typeface="Calibri" panose="020F0502020204030204" pitchFamily="34" charset="0"/>
                <a:cs typeface="B Koodak" panose="00000700000000000000" pitchFamily="2" charset="-78"/>
              </a:rPr>
              <a:t> ترموکوپل</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758283" y="1980399"/>
            <a:ext cx="10794380" cy="3321935"/>
          </a:xfrm>
          <a:prstGeom prst="rect">
            <a:avLst/>
          </a:prstGeom>
        </p:spPr>
        <p:txBody>
          <a:bodyPr wrap="square">
            <a:spAutoFit/>
          </a:bodyPr>
          <a:lstStyle/>
          <a:p>
            <a:pPr algn="just" rtl="1">
              <a:lnSpc>
                <a:spcPct val="115000"/>
              </a:lnSpc>
              <a:spcAft>
                <a:spcPts val="1000"/>
              </a:spcAft>
            </a:pPr>
            <a:r>
              <a:rPr lang="fa-IR" sz="2400" dirty="0" smtClean="0">
                <a:solidFill>
                  <a:schemeClr val="accent2">
                    <a:lumMod val="75000"/>
                  </a:schemeClr>
                </a:solidFill>
                <a:latin typeface="Calibri" panose="020F0502020204030204" pitchFamily="34" charset="0"/>
                <a:ea typeface="Calibri" panose="020F0502020204030204" pitchFamily="34" charset="0"/>
                <a:cs typeface="B Koodak" panose="00000700000000000000" pitchFamily="2" charset="-78"/>
              </a:rPr>
              <a:t>1)گستره دماسنجی این دماسنج ها زیاد می باشند. البته این گستره به جنس سیم ها بستگی دارد مثلا در یکی از انواع ترموکوپل ها </a:t>
            </a:r>
            <a:r>
              <a:rPr lang="fa-IR" sz="2400" dirty="0">
                <a:solidFill>
                  <a:schemeClr val="accent2">
                    <a:lumMod val="75000"/>
                  </a:schemeClr>
                </a:solidFill>
                <a:latin typeface="Calibri" panose="020F0502020204030204" pitchFamily="34" charset="0"/>
                <a:ea typeface="Calibri" panose="020F0502020204030204" pitchFamily="34" charset="0"/>
                <a:cs typeface="B Koodak" panose="00000700000000000000" pitchFamily="2" charset="-78"/>
              </a:rPr>
              <a:t>گستره دما </a:t>
            </a:r>
            <a:r>
              <a:rPr lang="fa-IR" sz="2400" dirty="0" smtClean="0">
                <a:solidFill>
                  <a:schemeClr val="accent2">
                    <a:lumMod val="75000"/>
                  </a:schemeClr>
                </a:solidFill>
                <a:latin typeface="Calibri" panose="020F0502020204030204" pitchFamily="34" charset="0"/>
                <a:ea typeface="Calibri" panose="020F0502020204030204" pitchFamily="34" charset="0"/>
                <a:cs typeface="B Koodak" panose="00000700000000000000" pitchFamily="2" charset="-78"/>
              </a:rPr>
              <a:t>از </a:t>
            </a:r>
            <a:r>
              <a:rPr lang="en-US" sz="2400" dirty="0">
                <a:solidFill>
                  <a:schemeClr val="accent2">
                    <a:lumMod val="75000"/>
                  </a:schemeClr>
                </a:solidFill>
                <a:latin typeface="Calibri" panose="020F0502020204030204" pitchFamily="34" charset="0"/>
                <a:ea typeface="Calibri" panose="020F0502020204030204" pitchFamily="34" charset="0"/>
                <a:cs typeface="B Koodak" panose="00000700000000000000" pitchFamily="2" charset="-78"/>
              </a:rPr>
              <a:t>-270°C</a:t>
            </a:r>
            <a:r>
              <a:rPr lang="fa-IR" sz="2400" dirty="0">
                <a:solidFill>
                  <a:schemeClr val="accent2">
                    <a:lumMod val="75000"/>
                  </a:schemeClr>
                </a:solidFill>
                <a:latin typeface="Calibri" panose="020F0502020204030204" pitchFamily="34" charset="0"/>
                <a:ea typeface="Calibri" panose="020F0502020204030204" pitchFamily="34" charset="0"/>
                <a:cs typeface="B Koodak" panose="00000700000000000000" pitchFamily="2" charset="-78"/>
              </a:rPr>
              <a:t> تا </a:t>
            </a:r>
            <a:r>
              <a:rPr lang="en-US" sz="2400" dirty="0">
                <a:solidFill>
                  <a:schemeClr val="accent2">
                    <a:lumMod val="75000"/>
                  </a:schemeClr>
                </a:solidFill>
                <a:latin typeface="Calibri" panose="020F0502020204030204" pitchFamily="34" charset="0"/>
                <a:ea typeface="Calibri" panose="020F0502020204030204" pitchFamily="34" charset="0"/>
                <a:cs typeface="B Koodak" panose="00000700000000000000" pitchFamily="2" charset="-78"/>
              </a:rPr>
              <a:t>1372°C </a:t>
            </a:r>
            <a:r>
              <a:rPr lang="fa-IR" sz="2400" dirty="0">
                <a:solidFill>
                  <a:schemeClr val="accent2">
                    <a:lumMod val="75000"/>
                  </a:schemeClr>
                </a:solidFill>
                <a:latin typeface="Calibri" panose="020F0502020204030204" pitchFamily="34" charset="0"/>
                <a:ea typeface="Calibri" panose="020F0502020204030204" pitchFamily="34" charset="0"/>
                <a:cs typeface="B Koodak" panose="00000700000000000000" pitchFamily="2" charset="-78"/>
              </a:rPr>
              <a:t> است.</a:t>
            </a:r>
            <a:endParaRPr lang="en-US" sz="2400"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fa-IR" sz="2400" dirty="0">
                <a:solidFill>
                  <a:srgbClr val="FF0000"/>
                </a:solidFill>
                <a:latin typeface="Calibri" panose="020F0502020204030204" pitchFamily="34" charset="0"/>
                <a:ea typeface="Calibri" panose="020F0502020204030204" pitchFamily="34" charset="0"/>
                <a:cs typeface="B Koodak" panose="00000700000000000000" pitchFamily="2" charset="-78"/>
              </a:rPr>
              <a:t>2) به دلیل جرم کوچک محل اتصال، خیلی سریع با دستگاهی که دمای آن اندازه گیری می شود به تعادل گرمایی می رسد.</a:t>
            </a:r>
            <a:endPar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fa-IR" sz="2400" dirty="0">
                <a:solidFill>
                  <a:schemeClr val="accent5">
                    <a:lumMod val="75000"/>
                  </a:schemeClr>
                </a:solidFill>
                <a:latin typeface="Calibri" panose="020F0502020204030204" pitchFamily="34" charset="0"/>
                <a:ea typeface="Calibri" panose="020F0502020204030204" pitchFamily="34" charset="0"/>
                <a:cs typeface="B Koodak" panose="00000700000000000000" pitchFamily="2" charset="-78"/>
              </a:rPr>
              <a:t>3) چون به کمک تغییرات ولتاژ می توان دما را اندازه گیری کرد، میتوان از این دماسنج به عنوان هشداردهنده نیز استفاده کرد. بنابر این از این دماسنج ها در مدارهای الکترونیکی بسیاری از وسایل صنعتی و... استفاده می شود.</a:t>
            </a:r>
            <a:endParaRPr lang="en-US" sz="24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20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5843" y="513813"/>
            <a:ext cx="4068743" cy="800219"/>
          </a:xfrm>
          <a:prstGeom prst="rect">
            <a:avLst/>
          </a:prstGeom>
        </p:spPr>
        <p:txBody>
          <a:bodyPr wrap="none">
            <a:spAutoFit/>
          </a:bodyPr>
          <a:lstStyle/>
          <a:p>
            <a:pPr algn="just" rtl="1">
              <a:lnSpc>
                <a:spcPct val="115000"/>
              </a:lnSpc>
              <a:spcAft>
                <a:spcPts val="1000"/>
              </a:spcAft>
            </a:pPr>
            <a:r>
              <a:rPr lang="fa-IR" sz="4000" b="1" dirty="0">
                <a:solidFill>
                  <a:schemeClr val="accent1">
                    <a:lumMod val="75000"/>
                  </a:schemeClr>
                </a:solidFill>
                <a:latin typeface="Calibri" panose="020F0502020204030204" pitchFamily="34" charset="0"/>
                <a:ea typeface="Calibri" panose="020F0502020204030204" pitchFamily="34" charset="0"/>
                <a:cs typeface="B Koodak" panose="00000700000000000000" pitchFamily="2" charset="-78"/>
              </a:rPr>
              <a:t>دماسنج</a:t>
            </a:r>
            <a:r>
              <a:rPr lang="fa-IR" sz="4000" b="1" dirty="0">
                <a:latin typeface="Calibri" panose="020F0502020204030204" pitchFamily="34" charset="0"/>
                <a:ea typeface="Calibri" panose="020F0502020204030204" pitchFamily="34" charset="0"/>
                <a:cs typeface="B Koodak" panose="00000700000000000000" pitchFamily="2" charset="-78"/>
              </a:rPr>
              <a:t> </a:t>
            </a:r>
            <a:r>
              <a:rPr lang="fa-IR" sz="4000" b="1" dirty="0">
                <a:solidFill>
                  <a:srgbClr val="FF0000"/>
                </a:solidFill>
                <a:latin typeface="Calibri" panose="020F0502020204030204" pitchFamily="34" charset="0"/>
                <a:ea typeface="Calibri" panose="020F0502020204030204" pitchFamily="34" charset="0"/>
                <a:cs typeface="B Koodak" panose="00000700000000000000" pitchFamily="2" charset="-78"/>
              </a:rPr>
              <a:t>بیشینه</a:t>
            </a:r>
            <a:r>
              <a:rPr lang="fa-IR" sz="4000" b="1" dirty="0">
                <a:latin typeface="Calibri" panose="020F0502020204030204" pitchFamily="34" charset="0"/>
                <a:ea typeface="Calibri" panose="020F0502020204030204" pitchFamily="34" charset="0"/>
                <a:cs typeface="B Koodak" panose="00000700000000000000" pitchFamily="2" charset="-78"/>
              </a:rPr>
              <a:t> </a:t>
            </a:r>
            <a:r>
              <a:rPr lang="fa-IR" sz="4000" b="1" dirty="0">
                <a:latin typeface="Calibri" panose="020F0502020204030204" pitchFamily="34" charset="0"/>
                <a:ea typeface="Calibri" panose="020F0502020204030204" pitchFamily="34" charset="0"/>
                <a:cs typeface="Times New Roman" panose="02020603050405020304" pitchFamily="18" charset="0"/>
              </a:rPr>
              <a:t>–</a:t>
            </a:r>
            <a:r>
              <a:rPr lang="fa-IR" sz="4000" b="1" dirty="0">
                <a:latin typeface="Calibri" panose="020F0502020204030204" pitchFamily="34" charset="0"/>
                <a:ea typeface="Calibri" panose="020F0502020204030204" pitchFamily="34" charset="0"/>
                <a:cs typeface="B Koodak" panose="00000700000000000000" pitchFamily="2" charset="-78"/>
              </a:rPr>
              <a:t> </a:t>
            </a:r>
            <a:r>
              <a:rPr lang="fa-IR" sz="4000" b="1" dirty="0">
                <a:solidFill>
                  <a:srgbClr val="00B0F0"/>
                </a:solidFill>
                <a:latin typeface="Calibri" panose="020F0502020204030204" pitchFamily="34" charset="0"/>
                <a:ea typeface="Calibri" panose="020F0502020204030204" pitchFamily="34" charset="0"/>
                <a:cs typeface="B Koodak" panose="00000700000000000000" pitchFamily="2" charset="-78"/>
              </a:rPr>
              <a:t>کمینه</a:t>
            </a:r>
            <a:endParaRPr lang="en-US" sz="40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88435" y="1873405"/>
            <a:ext cx="5566300" cy="4488952"/>
          </a:xfrm>
          <a:prstGeom prst="rect">
            <a:avLst/>
          </a:prstGeom>
        </p:spPr>
      </p:pic>
      <p:sp>
        <p:nvSpPr>
          <p:cNvPr id="4" name="Rectangle 3"/>
          <p:cNvSpPr/>
          <p:nvPr/>
        </p:nvSpPr>
        <p:spPr>
          <a:xfrm>
            <a:off x="6088566" y="2258342"/>
            <a:ext cx="5376020" cy="830997"/>
          </a:xfrm>
          <a:prstGeom prst="rect">
            <a:avLst/>
          </a:prstGeom>
        </p:spPr>
        <p:txBody>
          <a:bodyPr wrap="square">
            <a:spAutoFit/>
          </a:bodyPr>
          <a:lstStyle/>
          <a:p>
            <a:pPr algn="just" rtl="1"/>
            <a:r>
              <a:rPr lang="fa-IR" sz="2400" dirty="0">
                <a:latin typeface="Calibri" panose="020F0502020204030204" pitchFamily="34" charset="0"/>
                <a:ea typeface="Calibri" panose="020F0502020204030204" pitchFamily="34" charset="0"/>
                <a:cs typeface="B Koodak" panose="00000700000000000000" pitchFamily="2" charset="-78"/>
              </a:rPr>
              <a:t>نوع ویژه ای از دماسنج های </a:t>
            </a:r>
            <a:r>
              <a:rPr lang="fa-IR" sz="2400" dirty="0" smtClean="0">
                <a:latin typeface="Calibri" panose="020F0502020204030204" pitchFamily="34" charset="0"/>
                <a:ea typeface="Calibri" panose="020F0502020204030204" pitchFamily="34" charset="0"/>
                <a:cs typeface="B Koodak" panose="00000700000000000000" pitchFamily="2" charset="-78"/>
              </a:rPr>
              <a:t>مایعی، </a:t>
            </a:r>
            <a:r>
              <a:rPr lang="fa-IR" sz="2400" dirty="0">
                <a:latin typeface="Calibri" panose="020F0502020204030204" pitchFamily="34" charset="0"/>
                <a:ea typeface="Calibri" panose="020F0502020204030204" pitchFamily="34" charset="0"/>
                <a:cs typeface="B Koodak" panose="00000700000000000000" pitchFamily="2" charset="-78"/>
              </a:rPr>
              <a:t>که بیشینه و کمینه دما را در </a:t>
            </a:r>
            <a:r>
              <a:rPr lang="fa-IR" sz="2400" dirty="0">
                <a:solidFill>
                  <a:srgbClr val="C00000"/>
                </a:solidFill>
                <a:latin typeface="Calibri" panose="020F0502020204030204" pitchFamily="34" charset="0"/>
                <a:ea typeface="Calibri" panose="020F0502020204030204" pitchFamily="34" charset="0"/>
                <a:cs typeface="B Koodak" panose="00000700000000000000" pitchFamily="2" charset="-78"/>
              </a:rPr>
              <a:t>یک مدت زمان معین </a:t>
            </a:r>
            <a:r>
              <a:rPr lang="fa-IR" sz="2400" dirty="0">
                <a:latin typeface="Calibri" panose="020F0502020204030204" pitchFamily="34" charset="0"/>
                <a:ea typeface="Calibri" panose="020F0502020204030204" pitchFamily="34" charset="0"/>
                <a:cs typeface="B Koodak" panose="00000700000000000000" pitchFamily="2" charset="-78"/>
              </a:rPr>
              <a:t>نشان می </a:t>
            </a:r>
            <a:r>
              <a:rPr lang="fa-IR" sz="2400" dirty="0" smtClean="0">
                <a:latin typeface="Calibri" panose="020F0502020204030204" pitchFamily="34" charset="0"/>
                <a:ea typeface="Calibri" panose="020F0502020204030204" pitchFamily="34" charset="0"/>
                <a:cs typeface="B Koodak" panose="00000700000000000000" pitchFamily="2" charset="-78"/>
              </a:rPr>
              <a:t>دهد.</a:t>
            </a:r>
            <a:endParaRPr lang="en-US" sz="2400" dirty="0"/>
          </a:p>
        </p:txBody>
      </p:sp>
      <p:sp>
        <p:nvSpPr>
          <p:cNvPr id="5" name="Rectangle 4"/>
          <p:cNvSpPr/>
          <p:nvPr/>
        </p:nvSpPr>
        <p:spPr>
          <a:xfrm>
            <a:off x="6088566" y="3931025"/>
            <a:ext cx="5376020" cy="830997"/>
          </a:xfrm>
          <a:prstGeom prst="rect">
            <a:avLst/>
          </a:prstGeom>
        </p:spPr>
        <p:txBody>
          <a:bodyPr wrap="square">
            <a:spAutoFit/>
          </a:bodyPr>
          <a:lstStyle/>
          <a:p>
            <a:pPr algn="just" rtl="1"/>
            <a:r>
              <a:rPr lang="fa-IR" sz="2400" dirty="0">
                <a:latin typeface="Calibri" panose="020F0502020204030204" pitchFamily="34" charset="0"/>
                <a:ea typeface="Calibri" panose="020F0502020204030204" pitchFamily="34" charset="0"/>
                <a:cs typeface="B Koodak" panose="00000700000000000000" pitchFamily="2" charset="-78"/>
              </a:rPr>
              <a:t>از این دماسنج ها معمولا در مراکز پرورش گل و گیاه، باغداری، هواشناسی و ... استفاده می شود.</a:t>
            </a:r>
            <a:endParaRPr lang="en-US" sz="2400" dirty="0"/>
          </a:p>
        </p:txBody>
      </p:sp>
    </p:spTree>
    <p:extLst>
      <p:ext uri="{BB962C8B-B14F-4D97-AF65-F5344CB8AC3E}">
        <p14:creationId xmlns:p14="http://schemas.microsoft.com/office/powerpoint/2010/main" val="2615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4644" y="880276"/>
            <a:ext cx="7961971" cy="523220"/>
          </a:xfrm>
          <a:prstGeom prst="rect">
            <a:avLst/>
          </a:prstGeom>
        </p:spPr>
        <p:txBody>
          <a:bodyPr wrap="square">
            <a:spAutoFit/>
          </a:bodyPr>
          <a:lstStyle/>
          <a:p>
            <a:pPr algn="r" rtl="1"/>
            <a:r>
              <a:rPr lang="fa-IR" sz="2800" dirty="0">
                <a:solidFill>
                  <a:srgbClr val="FF0000"/>
                </a:solidFill>
                <a:latin typeface="Calibri" panose="020F0502020204030204" pitchFamily="34" charset="0"/>
                <a:ea typeface="Calibri" panose="020F0502020204030204" pitchFamily="34" charset="0"/>
                <a:cs typeface="B Koodak" panose="00000700000000000000" pitchFamily="2" charset="-78"/>
              </a:rPr>
              <a:t>دما</a:t>
            </a:r>
            <a:r>
              <a:rPr lang="fa-IR" sz="2800" dirty="0">
                <a:latin typeface="Calibri" panose="020F0502020204030204" pitchFamily="34" charset="0"/>
                <a:ea typeface="Calibri" panose="020F0502020204030204" pitchFamily="34" charset="0"/>
                <a:cs typeface="B Koodak" panose="00000700000000000000" pitchFamily="2" charset="-78"/>
              </a:rPr>
              <a:t> کمیتی است که میزان گرمی و سردی جسم را مشخص می کند. </a:t>
            </a:r>
            <a:endParaRPr lang="en-US" sz="2800" dirty="0"/>
          </a:p>
        </p:txBody>
      </p:sp>
      <p:sp>
        <p:nvSpPr>
          <p:cNvPr id="3" name="Rectangle 2"/>
          <p:cNvSpPr/>
          <p:nvPr/>
        </p:nvSpPr>
        <p:spPr>
          <a:xfrm>
            <a:off x="1371599" y="1841062"/>
            <a:ext cx="9735015" cy="1384995"/>
          </a:xfrm>
          <a:prstGeom prst="rect">
            <a:avLst/>
          </a:prstGeom>
        </p:spPr>
        <p:txBody>
          <a:bodyPr wrap="square">
            <a:spAutoFit/>
          </a:bodyPr>
          <a:lstStyle/>
          <a:p>
            <a:pPr algn="just" rtl="1"/>
            <a:r>
              <a:rPr lang="fa-IR" sz="2800" dirty="0">
                <a:latin typeface="Calibri" panose="020F0502020204030204" pitchFamily="34" charset="0"/>
                <a:ea typeface="Calibri" panose="020F0502020204030204" pitchFamily="34" charset="0"/>
                <a:cs typeface="B Koodak" panose="00000700000000000000" pitchFamily="2" charset="-78"/>
              </a:rPr>
              <a:t>برای اندازه گیری</a:t>
            </a:r>
            <a:r>
              <a:rPr lang="fa-IR" sz="2800" dirty="0">
                <a:solidFill>
                  <a:srgbClr val="FF0000"/>
                </a:solidFill>
                <a:latin typeface="Calibri" panose="020F0502020204030204" pitchFamily="34" charset="0"/>
                <a:ea typeface="Calibri" panose="020F0502020204030204" pitchFamily="34" charset="0"/>
                <a:cs typeface="B Koodak" panose="00000700000000000000" pitchFamily="2" charset="-78"/>
              </a:rPr>
              <a:t> دما </a:t>
            </a:r>
            <a:r>
              <a:rPr lang="fa-IR" sz="2800" dirty="0">
                <a:latin typeface="Calibri" panose="020F0502020204030204" pitchFamily="34" charset="0"/>
                <a:ea typeface="Calibri" panose="020F0502020204030204" pitchFamily="34" charset="0"/>
                <a:cs typeface="B Koodak" panose="00000700000000000000" pitchFamily="2" charset="-78"/>
              </a:rPr>
              <a:t>نیاز به یک مقیاس دمایی داریم و برای این کار از هر مشخصه ای که با گرمی و سردی جسم تغییر می کند، می توان استفاده کرد. به این ویژگی </a:t>
            </a:r>
            <a:r>
              <a:rPr lang="fa-IR" sz="2800" dirty="0">
                <a:solidFill>
                  <a:srgbClr val="00B0F0"/>
                </a:solidFill>
                <a:latin typeface="Calibri" panose="020F0502020204030204" pitchFamily="34" charset="0"/>
                <a:ea typeface="Calibri" panose="020F0502020204030204" pitchFamily="34" charset="0"/>
                <a:cs typeface="B Koodak" panose="00000700000000000000" pitchFamily="2" charset="-78"/>
              </a:rPr>
              <a:t>کمیت دماسنجی </a:t>
            </a:r>
            <a:r>
              <a:rPr lang="fa-IR" sz="2800" dirty="0">
                <a:latin typeface="Calibri" panose="020F0502020204030204" pitchFamily="34" charset="0"/>
                <a:ea typeface="Calibri" panose="020F0502020204030204" pitchFamily="34" charset="0"/>
                <a:cs typeface="B Koodak" panose="00000700000000000000" pitchFamily="2" charset="-78"/>
              </a:rPr>
              <a:t>گفته می شود. </a:t>
            </a:r>
            <a:endParaRPr lang="en-US" sz="2800" dirty="0"/>
          </a:p>
        </p:txBody>
      </p:sp>
      <p:sp>
        <p:nvSpPr>
          <p:cNvPr id="4" name="Rectangle 3"/>
          <p:cNvSpPr/>
          <p:nvPr/>
        </p:nvSpPr>
        <p:spPr>
          <a:xfrm>
            <a:off x="4843361" y="3663623"/>
            <a:ext cx="6263253" cy="523220"/>
          </a:xfrm>
          <a:prstGeom prst="rect">
            <a:avLst/>
          </a:prstGeom>
        </p:spPr>
        <p:txBody>
          <a:bodyPr wrap="none">
            <a:spAutoFit/>
          </a:bodyPr>
          <a:lstStyle/>
          <a:p>
            <a:pPr algn="r" rtl="1"/>
            <a:r>
              <a:rPr lang="fa-IR" sz="2800" dirty="0">
                <a:latin typeface="Calibri" panose="020F0502020204030204" pitchFamily="34" charset="0"/>
                <a:ea typeface="Calibri" panose="020F0502020204030204" pitchFamily="34" charset="0"/>
                <a:cs typeface="B Koodak" panose="00000700000000000000" pitchFamily="2" charset="-78"/>
              </a:rPr>
              <a:t>اساس کار </a:t>
            </a:r>
            <a:r>
              <a:rPr lang="fa-IR" sz="2800" dirty="0" smtClean="0">
                <a:solidFill>
                  <a:srgbClr val="0070C0"/>
                </a:solidFill>
                <a:latin typeface="Calibri" panose="020F0502020204030204" pitchFamily="34" charset="0"/>
                <a:ea typeface="Calibri" panose="020F0502020204030204" pitchFamily="34" charset="0"/>
                <a:cs typeface="B Koodak" panose="00000700000000000000" pitchFamily="2" charset="-78"/>
              </a:rPr>
              <a:t>دماسنج</a:t>
            </a:r>
            <a:r>
              <a:rPr lang="fa-IR" sz="2800" dirty="0" smtClean="0">
                <a:latin typeface="Calibri" panose="020F0502020204030204" pitchFamily="34" charset="0"/>
                <a:ea typeface="Calibri" panose="020F0502020204030204" pitchFamily="34" charset="0"/>
                <a:cs typeface="B Koodak" panose="00000700000000000000" pitchFamily="2" charset="-78"/>
              </a:rPr>
              <a:t> </a:t>
            </a:r>
            <a:r>
              <a:rPr lang="fa-IR" sz="2800" dirty="0">
                <a:latin typeface="Calibri" panose="020F0502020204030204" pitchFamily="34" charset="0"/>
                <a:ea typeface="Calibri" panose="020F0502020204030204" pitchFamily="34" charset="0"/>
                <a:cs typeface="B Koodak" panose="00000700000000000000" pitchFamily="2" charset="-78"/>
              </a:rPr>
              <a:t>ها، تغییر </a:t>
            </a:r>
            <a:r>
              <a:rPr lang="fa-IR" sz="2800" dirty="0">
                <a:solidFill>
                  <a:srgbClr val="00B0F0"/>
                </a:solidFill>
                <a:latin typeface="Calibri" panose="020F0502020204030204" pitchFamily="34" charset="0"/>
                <a:ea typeface="Calibri" panose="020F0502020204030204" pitchFamily="34" charset="0"/>
                <a:cs typeface="B Koodak" panose="00000700000000000000" pitchFamily="2" charset="-78"/>
              </a:rPr>
              <a:t>کمیت دماسنجی</a:t>
            </a:r>
            <a:r>
              <a:rPr lang="fa-IR" sz="2800" dirty="0">
                <a:latin typeface="Calibri" panose="020F0502020204030204" pitchFamily="34" charset="0"/>
                <a:ea typeface="Calibri" panose="020F0502020204030204" pitchFamily="34" charset="0"/>
                <a:cs typeface="B Koodak" panose="00000700000000000000" pitchFamily="2" charset="-78"/>
              </a:rPr>
              <a:t> است.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2" y="2899317"/>
            <a:ext cx="3572572" cy="3572572"/>
          </a:xfrm>
          <a:prstGeom prst="rect">
            <a:avLst/>
          </a:prstGeom>
        </p:spPr>
      </p:pic>
      <p:sp>
        <p:nvSpPr>
          <p:cNvPr id="6" name="Rectangle 5"/>
          <p:cNvSpPr/>
          <p:nvPr/>
        </p:nvSpPr>
        <p:spPr>
          <a:xfrm>
            <a:off x="2943922" y="4624409"/>
            <a:ext cx="8162691" cy="1083374"/>
          </a:xfrm>
          <a:prstGeom prst="rect">
            <a:avLst/>
          </a:prstGeom>
        </p:spPr>
        <p:txBody>
          <a:bodyPr wrap="square">
            <a:spAutoFit/>
          </a:bodyPr>
          <a:lstStyle/>
          <a:p>
            <a:pPr algn="r" rtl="1">
              <a:lnSpc>
                <a:spcPct val="115000"/>
              </a:lnSpc>
              <a:spcAft>
                <a:spcPts val="1000"/>
              </a:spcAft>
            </a:pPr>
            <a:r>
              <a:rPr lang="fa-IR" sz="2800" dirty="0">
                <a:solidFill>
                  <a:srgbClr val="00B0F0"/>
                </a:solidFill>
                <a:latin typeface="Calibri" panose="020F0502020204030204" pitchFamily="34" charset="0"/>
                <a:ea typeface="Calibri" panose="020F0502020204030204" pitchFamily="34" charset="0"/>
                <a:cs typeface="B Koodak" panose="00000700000000000000" pitchFamily="2" charset="-78"/>
              </a:rPr>
              <a:t>کمیت دماسنجی </a:t>
            </a:r>
            <a:r>
              <a:rPr lang="fa-IR" sz="2800" dirty="0" smtClean="0">
                <a:latin typeface="Calibri" panose="020F0502020204030204" pitchFamily="34" charset="0"/>
                <a:ea typeface="Calibri" panose="020F0502020204030204" pitchFamily="34" charset="0"/>
                <a:cs typeface="B Koodak" panose="00000700000000000000" pitchFamily="2" charset="-78"/>
              </a:rPr>
              <a:t>در </a:t>
            </a:r>
            <a:r>
              <a:rPr lang="fa-IR" sz="2800" dirty="0" smtClean="0">
                <a:solidFill>
                  <a:srgbClr val="0070C0"/>
                </a:solidFill>
                <a:latin typeface="Calibri" panose="020F0502020204030204" pitchFamily="34" charset="0"/>
                <a:ea typeface="Calibri" panose="020F0502020204030204" pitchFamily="34" charset="0"/>
                <a:cs typeface="B Koodak" panose="00000700000000000000" pitchFamily="2" charset="-78"/>
              </a:rPr>
              <a:t>دماسنج</a:t>
            </a:r>
            <a:r>
              <a:rPr lang="fa-IR" sz="2800" dirty="0" smtClean="0">
                <a:latin typeface="Calibri" panose="020F0502020204030204" pitchFamily="34" charset="0"/>
                <a:ea typeface="Calibri" panose="020F0502020204030204" pitchFamily="34" charset="0"/>
                <a:cs typeface="B Koodak" panose="00000700000000000000" pitchFamily="2" charset="-78"/>
              </a:rPr>
              <a:t> های جیوه ای و الکلی، </a:t>
            </a:r>
            <a:r>
              <a:rPr lang="fa-IR" sz="2800" dirty="0">
                <a:latin typeface="Calibri" panose="020F0502020204030204" pitchFamily="34" charset="0"/>
                <a:ea typeface="Calibri" panose="020F0502020204030204" pitchFamily="34" charset="0"/>
                <a:cs typeface="B Koodak" panose="00000700000000000000" pitchFamily="2" charset="-78"/>
              </a:rPr>
              <a:t>ارتفاع مایع درون لوله </a:t>
            </a:r>
            <a:r>
              <a:rPr lang="fa-IR" sz="2800" dirty="0">
                <a:solidFill>
                  <a:srgbClr val="0070C0"/>
                </a:solidFill>
                <a:latin typeface="Calibri" panose="020F0502020204030204" pitchFamily="34" charset="0"/>
                <a:ea typeface="Calibri" panose="020F0502020204030204" pitchFamily="34" charset="0"/>
                <a:cs typeface="B Koodak" panose="00000700000000000000" pitchFamily="2" charset="-78"/>
              </a:rPr>
              <a:t>دماسنج</a:t>
            </a:r>
            <a:r>
              <a:rPr lang="fa-IR" sz="2800" dirty="0">
                <a:latin typeface="Calibri" panose="020F0502020204030204" pitchFamily="34" charset="0"/>
                <a:ea typeface="Calibri" panose="020F0502020204030204" pitchFamily="34" charset="0"/>
                <a:cs typeface="B Koodak" panose="00000700000000000000" pitchFamily="2" charset="-78"/>
              </a:rPr>
              <a:t> است.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3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3976" y="524964"/>
            <a:ext cx="2760692" cy="800219"/>
          </a:xfrm>
          <a:prstGeom prst="rect">
            <a:avLst/>
          </a:prstGeom>
        </p:spPr>
        <p:txBody>
          <a:bodyPr wrap="none">
            <a:spAutoFit/>
          </a:bodyPr>
          <a:lstStyle/>
          <a:p>
            <a:pPr algn="just" rtl="1">
              <a:lnSpc>
                <a:spcPct val="115000"/>
              </a:lnSpc>
              <a:spcAft>
                <a:spcPts val="1000"/>
              </a:spcAft>
            </a:pPr>
            <a:r>
              <a:rPr lang="fa-IR" sz="4000" b="1" dirty="0">
                <a:solidFill>
                  <a:srgbClr val="C00000"/>
                </a:solidFill>
                <a:latin typeface="Calibri" panose="020F0502020204030204" pitchFamily="34" charset="0"/>
                <a:ea typeface="Calibri" panose="020F0502020204030204" pitchFamily="34" charset="0"/>
                <a:cs typeface="B Koodak" panose="00000700000000000000" pitchFamily="2" charset="-78"/>
              </a:rPr>
              <a:t>مقیاس های دما</a:t>
            </a:r>
            <a:endParaRPr lang="en-US" sz="4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7542373" y="1761222"/>
            <a:ext cx="3424335" cy="584775"/>
          </a:xfrm>
          <a:prstGeom prst="rect">
            <a:avLst/>
          </a:prstGeom>
        </p:spPr>
        <p:txBody>
          <a:bodyPr wrap="none">
            <a:spAutoFit/>
          </a:bodyPr>
          <a:lstStyle/>
          <a:p>
            <a:pPr algn="r" rtl="1"/>
            <a:r>
              <a:rPr lang="fa-IR" sz="3200" b="1" dirty="0">
                <a:solidFill>
                  <a:schemeClr val="accent6">
                    <a:lumMod val="50000"/>
                  </a:schemeClr>
                </a:solidFill>
                <a:latin typeface="Calibri" panose="020F0502020204030204" pitchFamily="34" charset="0"/>
                <a:ea typeface="Calibri" panose="020F0502020204030204" pitchFamily="34" charset="0"/>
                <a:cs typeface="B Koodak" panose="00000700000000000000" pitchFamily="2" charset="-78"/>
              </a:rPr>
              <a:t>سلسیوس (سانتی گراد) </a:t>
            </a:r>
            <a:endParaRPr lang="en-US" sz="3200" dirty="0">
              <a:solidFill>
                <a:schemeClr val="accent6">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53" y="2053609"/>
            <a:ext cx="2790825" cy="4133850"/>
          </a:xfrm>
          <a:prstGeom prst="rect">
            <a:avLst/>
          </a:prstGeom>
        </p:spPr>
      </p:pic>
      <p:sp>
        <p:nvSpPr>
          <p:cNvPr id="5" name="Rectangle 4"/>
          <p:cNvSpPr/>
          <p:nvPr/>
        </p:nvSpPr>
        <p:spPr>
          <a:xfrm>
            <a:off x="4494373" y="3012538"/>
            <a:ext cx="6096000" cy="2215991"/>
          </a:xfrm>
          <a:prstGeom prst="rect">
            <a:avLst/>
          </a:prstGeom>
        </p:spPr>
        <p:txBody>
          <a:bodyPr>
            <a:spAutoFit/>
          </a:bodyPr>
          <a:lstStyle/>
          <a:p>
            <a:pPr algn="just" rtl="1">
              <a:lnSpc>
                <a:spcPct val="115000"/>
              </a:lnSpc>
              <a:spcAft>
                <a:spcPts val="1000"/>
              </a:spcAft>
            </a:pPr>
            <a:r>
              <a:rPr lang="fa-IR" sz="2000" dirty="0">
                <a:latin typeface="Calibri" panose="020F0502020204030204" pitchFamily="34" charset="0"/>
                <a:ea typeface="Calibri" panose="020F0502020204030204" pitchFamily="34" charset="0"/>
                <a:cs typeface="B Koodak" panose="00000700000000000000" pitchFamily="2" charset="-78"/>
              </a:rPr>
              <a:t>در این </a:t>
            </a:r>
            <a:r>
              <a:rPr lang="fa-IR" sz="2000" dirty="0" smtClean="0">
                <a:latin typeface="Calibri" panose="020F0502020204030204" pitchFamily="34" charset="0"/>
                <a:ea typeface="Calibri" panose="020F0502020204030204" pitchFamily="34" charset="0"/>
                <a:cs typeface="B Koodak" panose="00000700000000000000" pitchFamily="2" charset="-78"/>
              </a:rPr>
              <a:t>مقیاس، </a:t>
            </a:r>
            <a:r>
              <a:rPr lang="fa-IR" sz="2000" dirty="0">
                <a:latin typeface="Calibri" panose="020F0502020204030204" pitchFamily="34" charset="0"/>
                <a:ea typeface="Calibri" panose="020F0502020204030204" pitchFamily="34" charset="0"/>
                <a:cs typeface="B Koodak" panose="00000700000000000000" pitchFamily="2" charset="-78"/>
              </a:rPr>
              <a:t>دمای مخلوط آب و یخ خالص در حال تعادل در فشار متعارف جو </a:t>
            </a:r>
            <a:r>
              <a:rPr lang="en-US" sz="2000" dirty="0">
                <a:latin typeface="Calibri" panose="020F0502020204030204" pitchFamily="34" charset="0"/>
                <a:ea typeface="Calibri" panose="020F0502020204030204" pitchFamily="34" charset="0"/>
                <a:cs typeface="B Koodak" panose="00000700000000000000" pitchFamily="2" charset="-78"/>
              </a:rPr>
              <a:t>(1atm)</a:t>
            </a:r>
            <a:r>
              <a:rPr lang="fa-IR" sz="2000" dirty="0">
                <a:latin typeface="Calibri" panose="020F0502020204030204" pitchFamily="34" charset="0"/>
                <a:ea typeface="Calibri" panose="020F0502020204030204" pitchFamily="34" charset="0"/>
                <a:cs typeface="B Koodak" panose="00000700000000000000" pitchFamily="2" charset="-78"/>
              </a:rPr>
              <a:t> را صفر درجه سلسیوس و دمای بخار آب جوش خالص در فشار جو متعارف را 100 درجه سلسیوس قرار می دهند و بین صفر تا 100 را به 100 قسمت مساوی تقسیم می کنند و هر قسمت را یک درجه سلسیوس </a:t>
            </a:r>
            <a:r>
              <a:rPr lang="en-US" sz="2000" dirty="0">
                <a:latin typeface="Calibri" panose="020F0502020204030204" pitchFamily="34" charset="0"/>
                <a:ea typeface="Calibri" panose="020F0502020204030204" pitchFamily="34" charset="0"/>
                <a:cs typeface="B Koodak" panose="00000700000000000000" pitchFamily="2" charset="-78"/>
              </a:rPr>
              <a:t>(°C)</a:t>
            </a:r>
            <a:r>
              <a:rPr lang="fa-IR" sz="2000" dirty="0">
                <a:latin typeface="Calibri" panose="020F0502020204030204" pitchFamily="34" charset="0"/>
                <a:ea typeface="Calibri" panose="020F0502020204030204" pitchFamily="34" charset="0"/>
                <a:cs typeface="B Koodak" panose="00000700000000000000" pitchFamily="2" charset="-78"/>
              </a:rPr>
              <a:t> یا سانتی گراد می نامند. دمای سلسیوس را معمولا با </a:t>
            </a:r>
            <a:r>
              <a:rPr lang="en-US" sz="2000" dirty="0">
                <a:latin typeface="Cambria Math" panose="02040503050406030204" pitchFamily="18" charset="0"/>
                <a:ea typeface="Calibri" panose="020F0502020204030204" pitchFamily="34" charset="0"/>
                <a:cs typeface="B Koodak" panose="00000700000000000000" pitchFamily="2" charset="-78"/>
              </a:rPr>
              <a:t>𝜽</a:t>
            </a:r>
            <a:r>
              <a:rPr lang="fa-IR" sz="2000" dirty="0">
                <a:latin typeface="Calibri" panose="020F0502020204030204" pitchFamily="34" charset="0"/>
                <a:ea typeface="Calibri" panose="020F0502020204030204" pitchFamily="34" charset="0"/>
                <a:cs typeface="B Koodak" panose="00000700000000000000" pitchFamily="2" charset="-78"/>
              </a:rPr>
              <a:t> نمایش می دهند.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3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3976" y="524964"/>
            <a:ext cx="2760692" cy="800219"/>
          </a:xfrm>
          <a:prstGeom prst="rect">
            <a:avLst/>
          </a:prstGeom>
        </p:spPr>
        <p:txBody>
          <a:bodyPr wrap="none">
            <a:spAutoFit/>
          </a:bodyPr>
          <a:lstStyle/>
          <a:p>
            <a:pPr algn="just" rtl="1">
              <a:lnSpc>
                <a:spcPct val="115000"/>
              </a:lnSpc>
              <a:spcAft>
                <a:spcPts val="1000"/>
              </a:spcAft>
            </a:pPr>
            <a:r>
              <a:rPr lang="fa-IR" sz="4000" b="1" dirty="0">
                <a:solidFill>
                  <a:srgbClr val="C00000"/>
                </a:solidFill>
                <a:latin typeface="Calibri" panose="020F0502020204030204" pitchFamily="34" charset="0"/>
                <a:ea typeface="Calibri" panose="020F0502020204030204" pitchFamily="34" charset="0"/>
                <a:cs typeface="B Koodak" panose="00000700000000000000" pitchFamily="2" charset="-78"/>
              </a:rPr>
              <a:t>مقیاس های دما</a:t>
            </a:r>
            <a:endParaRPr lang="en-US" sz="4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9594913" y="1683163"/>
            <a:ext cx="1031052" cy="584775"/>
          </a:xfrm>
          <a:prstGeom prst="rect">
            <a:avLst/>
          </a:prstGeom>
        </p:spPr>
        <p:txBody>
          <a:bodyPr wrap="none">
            <a:spAutoFit/>
          </a:bodyPr>
          <a:lstStyle/>
          <a:p>
            <a:pPr algn="just" rtl="1"/>
            <a:r>
              <a:rPr lang="fa-IR" sz="3200" b="1" dirty="0">
                <a:solidFill>
                  <a:schemeClr val="accent6">
                    <a:lumMod val="75000"/>
                  </a:schemeClr>
                </a:solidFill>
                <a:latin typeface="Calibri" panose="020F0502020204030204" pitchFamily="34" charset="0"/>
                <a:ea typeface="Calibri" panose="020F0502020204030204" pitchFamily="34" charset="0"/>
                <a:cs typeface="B Koodak" panose="00000700000000000000" pitchFamily="2" charset="-78"/>
              </a:rPr>
              <a:t>کلوین</a:t>
            </a:r>
            <a:endParaRPr lang="en-US" sz="3200" dirty="0">
              <a:solidFill>
                <a:schemeClr val="accent6">
                  <a:lumMod val="75000"/>
                </a:schemeClr>
              </a:solidFill>
            </a:endParaRPr>
          </a:p>
        </p:txBody>
      </p:sp>
      <p:sp>
        <p:nvSpPr>
          <p:cNvPr id="4" name="Rectangle 3"/>
          <p:cNvSpPr/>
          <p:nvPr/>
        </p:nvSpPr>
        <p:spPr>
          <a:xfrm>
            <a:off x="1568677" y="2625918"/>
            <a:ext cx="9057288" cy="523220"/>
          </a:xfrm>
          <a:prstGeom prst="rect">
            <a:avLst/>
          </a:prstGeom>
        </p:spPr>
        <p:txBody>
          <a:bodyPr wrap="none">
            <a:spAutoFit/>
          </a:bodyPr>
          <a:lstStyle/>
          <a:p>
            <a:pPr algn="r" rtl="1"/>
            <a:r>
              <a:rPr lang="fa-IR" sz="2800" dirty="0">
                <a:latin typeface="Calibri" panose="020F0502020204030204" pitchFamily="34" charset="0"/>
                <a:ea typeface="Calibri" panose="020F0502020204030204" pitchFamily="34" charset="0"/>
                <a:cs typeface="B Koodak" panose="00000700000000000000" pitchFamily="2" charset="-78"/>
              </a:rPr>
              <a:t>یکای </a:t>
            </a:r>
            <a:r>
              <a:rPr lang="fa-IR" sz="2800" dirty="0" smtClean="0">
                <a:latin typeface="Calibri" panose="020F0502020204030204" pitchFamily="34" charset="0"/>
                <a:ea typeface="Calibri" panose="020F0502020204030204" pitchFamily="34" charset="0"/>
                <a:cs typeface="B Koodak" panose="00000700000000000000" pitchFamily="2" charset="-78"/>
              </a:rPr>
              <a:t>اصلی </a:t>
            </a:r>
            <a:r>
              <a:rPr lang="fa-IR" sz="28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دما</a:t>
            </a:r>
            <a:r>
              <a:rPr lang="fa-IR" sz="2800" dirty="0" smtClean="0">
                <a:latin typeface="Calibri" panose="020F0502020204030204" pitchFamily="34" charset="0"/>
                <a:ea typeface="Calibri" panose="020F0502020204030204" pitchFamily="34" charset="0"/>
                <a:cs typeface="B Koodak" panose="00000700000000000000" pitchFamily="2" charset="-78"/>
              </a:rPr>
              <a:t> </a:t>
            </a:r>
            <a:r>
              <a:rPr lang="fa-IR" sz="2800" dirty="0">
                <a:latin typeface="Calibri" panose="020F0502020204030204" pitchFamily="34" charset="0"/>
                <a:ea typeface="Calibri" panose="020F0502020204030204" pitchFamily="34" charset="0"/>
                <a:cs typeface="B Koodak" panose="00000700000000000000" pitchFamily="2" charset="-78"/>
              </a:rPr>
              <a:t>در </a:t>
            </a:r>
            <a:r>
              <a:rPr lang="en-US" sz="2800" dirty="0">
                <a:latin typeface="Calibri" panose="020F0502020204030204" pitchFamily="34" charset="0"/>
                <a:ea typeface="Calibri" panose="020F0502020204030204" pitchFamily="34" charset="0"/>
                <a:cs typeface="B Koodak" panose="00000700000000000000" pitchFamily="2" charset="-78"/>
              </a:rPr>
              <a:t> SI</a:t>
            </a:r>
            <a:r>
              <a:rPr lang="fa-IR" sz="2800" dirty="0">
                <a:solidFill>
                  <a:schemeClr val="accent6">
                    <a:lumMod val="75000"/>
                  </a:schemeClr>
                </a:solidFill>
                <a:latin typeface="Calibri" panose="020F0502020204030204" pitchFamily="34" charset="0"/>
                <a:ea typeface="Calibri" panose="020F0502020204030204" pitchFamily="34" charset="0"/>
                <a:cs typeface="B Koodak" panose="00000700000000000000" pitchFamily="2" charset="-78"/>
              </a:rPr>
              <a:t>کلوین</a:t>
            </a:r>
            <a:r>
              <a:rPr lang="fa-IR" sz="2800" dirty="0">
                <a:latin typeface="Calibri" panose="020F0502020204030204" pitchFamily="34" charset="0"/>
                <a:ea typeface="Calibri" panose="020F0502020204030204" pitchFamily="34" charset="0"/>
                <a:cs typeface="B Koodak" panose="00000700000000000000" pitchFamily="2" charset="-78"/>
              </a:rPr>
              <a:t> است و معمولا با حرف </a:t>
            </a:r>
            <a:r>
              <a:rPr lang="en-US" sz="2800" dirty="0">
                <a:latin typeface="Calibri" panose="020F0502020204030204" pitchFamily="34" charset="0"/>
                <a:ea typeface="Calibri" panose="020F0502020204030204" pitchFamily="34" charset="0"/>
                <a:cs typeface="B Koodak" panose="00000700000000000000" pitchFamily="2" charset="-78"/>
              </a:rPr>
              <a:t> T</a:t>
            </a:r>
            <a:r>
              <a:rPr lang="fa-IR" sz="2800" dirty="0">
                <a:latin typeface="Calibri" panose="020F0502020204030204" pitchFamily="34" charset="0"/>
                <a:ea typeface="Calibri" panose="020F0502020204030204" pitchFamily="34" charset="0"/>
                <a:cs typeface="B Koodak" panose="00000700000000000000" pitchFamily="2" charset="-78"/>
              </a:rPr>
              <a:t> نمایش داده می شود. </a:t>
            </a:r>
            <a:endParaRPr lang="en-US" sz="2800" dirty="0"/>
          </a:p>
        </p:txBody>
      </p:sp>
      <p:sp>
        <p:nvSpPr>
          <p:cNvPr id="5" name="Rectangle 4"/>
          <p:cNvSpPr/>
          <p:nvPr/>
        </p:nvSpPr>
        <p:spPr>
          <a:xfrm>
            <a:off x="1778671" y="3507118"/>
            <a:ext cx="8847294" cy="523220"/>
          </a:xfrm>
          <a:prstGeom prst="rect">
            <a:avLst/>
          </a:prstGeom>
        </p:spPr>
        <p:txBody>
          <a:bodyPr wrap="none">
            <a:spAutoFit/>
          </a:bodyPr>
          <a:lstStyle/>
          <a:p>
            <a:pPr algn="r" rtl="1"/>
            <a:r>
              <a:rPr lang="fa-IR" sz="2800" dirty="0">
                <a:latin typeface="Calibri" panose="020F0502020204030204" pitchFamily="34" charset="0"/>
                <a:ea typeface="Calibri" panose="020F0502020204030204" pitchFamily="34" charset="0"/>
                <a:cs typeface="B Koodak" panose="00000700000000000000" pitchFamily="2" charset="-78"/>
              </a:rPr>
              <a:t>صفر </a:t>
            </a:r>
            <a:r>
              <a:rPr lang="fa-IR" sz="2800" dirty="0">
                <a:solidFill>
                  <a:schemeClr val="accent6">
                    <a:lumMod val="75000"/>
                  </a:schemeClr>
                </a:solidFill>
                <a:latin typeface="Calibri" panose="020F0502020204030204" pitchFamily="34" charset="0"/>
                <a:ea typeface="Calibri" panose="020F0502020204030204" pitchFamily="34" charset="0"/>
                <a:cs typeface="B Koodak" panose="00000700000000000000" pitchFamily="2" charset="-78"/>
              </a:rPr>
              <a:t>کلوین</a:t>
            </a:r>
            <a:r>
              <a:rPr lang="fa-IR" sz="2800" dirty="0">
                <a:latin typeface="Calibri" panose="020F0502020204030204" pitchFamily="34" charset="0"/>
                <a:ea typeface="Calibri" panose="020F0502020204030204" pitchFamily="34" charset="0"/>
                <a:cs typeface="B Koodak" panose="00000700000000000000" pitchFamily="2" charset="-78"/>
              </a:rPr>
              <a:t> که به آن صفر مطلق هم می گویند، برابر با </a:t>
            </a:r>
            <a:r>
              <a:rPr lang="en-US" sz="2800" dirty="0">
                <a:solidFill>
                  <a:srgbClr val="FF0000"/>
                </a:solidFill>
                <a:latin typeface="Calibri" panose="020F0502020204030204" pitchFamily="34" charset="0"/>
                <a:ea typeface="Calibri" panose="020F0502020204030204" pitchFamily="34" charset="0"/>
                <a:cs typeface="B Koodak" panose="00000700000000000000" pitchFamily="2" charset="-78"/>
              </a:rPr>
              <a:t>-273.15°C</a:t>
            </a:r>
            <a:r>
              <a:rPr lang="fa-IR" sz="2800" dirty="0">
                <a:solidFill>
                  <a:srgbClr val="FF0000"/>
                </a:solidFill>
                <a:latin typeface="Calibri" panose="020F0502020204030204" pitchFamily="34" charset="0"/>
                <a:ea typeface="Calibri" panose="020F0502020204030204" pitchFamily="34" charset="0"/>
                <a:cs typeface="B Koodak" panose="00000700000000000000" pitchFamily="2" charset="-78"/>
              </a:rPr>
              <a:t>  </a:t>
            </a:r>
            <a:r>
              <a:rPr lang="fa-IR" sz="2800" dirty="0">
                <a:latin typeface="Calibri" panose="020F0502020204030204" pitchFamily="34" charset="0"/>
                <a:ea typeface="Calibri" panose="020F0502020204030204" pitchFamily="34" charset="0"/>
                <a:cs typeface="B Koodak" panose="00000700000000000000" pitchFamily="2" charset="-78"/>
              </a:rPr>
              <a:t>است.</a:t>
            </a:r>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4340750" y="4861260"/>
                <a:ext cx="372313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FF0000"/>
                          </a:solidFill>
                          <a:latin typeface="Cambria Math" panose="02040503050406030204" pitchFamily="18" charset="0"/>
                        </a:rPr>
                        <m:t>𝑇</m:t>
                      </m:r>
                      <m:r>
                        <a:rPr lang="en-US" sz="4000" i="0">
                          <a:solidFill>
                            <a:srgbClr val="FF0000"/>
                          </a:solidFill>
                          <a:latin typeface="Cambria Math" panose="02040503050406030204" pitchFamily="18" charset="0"/>
                        </a:rPr>
                        <m:t>=</m:t>
                      </m:r>
                      <m:r>
                        <a:rPr lang="en-US" sz="4000" i="1">
                          <a:solidFill>
                            <a:srgbClr val="FF0000"/>
                          </a:solidFill>
                          <a:latin typeface="Cambria Math" panose="02040503050406030204" pitchFamily="18" charset="0"/>
                        </a:rPr>
                        <m:t>𝜃</m:t>
                      </m:r>
                      <m:r>
                        <a:rPr lang="en-US" sz="4000" i="0">
                          <a:solidFill>
                            <a:srgbClr val="FF0000"/>
                          </a:solidFill>
                          <a:latin typeface="Cambria Math" panose="02040503050406030204" pitchFamily="18" charset="0"/>
                        </a:rPr>
                        <m:t>+</m:t>
                      </m:r>
                      <m:r>
                        <a:rPr lang="en-US" sz="4000" i="0">
                          <a:solidFill>
                            <a:srgbClr val="FF0000"/>
                          </a:solidFill>
                          <a:latin typeface="Cambria Math" panose="02040503050406030204" pitchFamily="18" charset="0"/>
                        </a:rPr>
                        <m:t>273</m:t>
                      </m:r>
                      <m:r>
                        <a:rPr lang="en-US" sz="4000" i="0">
                          <a:solidFill>
                            <a:srgbClr val="FF0000"/>
                          </a:solidFill>
                          <a:latin typeface="Cambria Math" panose="02040503050406030204" pitchFamily="18" charset="0"/>
                        </a:rPr>
                        <m:t>.</m:t>
                      </m:r>
                      <m:r>
                        <a:rPr lang="en-US" sz="4000" i="0">
                          <a:solidFill>
                            <a:srgbClr val="FF0000"/>
                          </a:solidFill>
                          <a:latin typeface="Cambria Math" panose="02040503050406030204" pitchFamily="18" charset="0"/>
                        </a:rPr>
                        <m:t>15</m:t>
                      </m:r>
                    </m:oMath>
                  </m:oMathPara>
                </a14:m>
                <a:endParaRPr lang="en-US" sz="4000"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340750" y="4861260"/>
                <a:ext cx="3723135" cy="707886"/>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88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6313" y="1560500"/>
            <a:ext cx="1476686" cy="584775"/>
          </a:xfrm>
          <a:prstGeom prst="rect">
            <a:avLst/>
          </a:prstGeom>
        </p:spPr>
        <p:txBody>
          <a:bodyPr wrap="none">
            <a:spAutoFit/>
          </a:bodyPr>
          <a:lstStyle/>
          <a:p>
            <a:r>
              <a:rPr lang="fa-IR" sz="3200" b="1" dirty="0">
                <a:solidFill>
                  <a:schemeClr val="accent6">
                    <a:lumMod val="75000"/>
                  </a:schemeClr>
                </a:solidFill>
                <a:latin typeface="Calibri" panose="020F0502020204030204" pitchFamily="34" charset="0"/>
                <a:ea typeface="Calibri" panose="020F0502020204030204" pitchFamily="34" charset="0"/>
                <a:cs typeface="B Koodak" panose="00000700000000000000" pitchFamily="2" charset="-78"/>
              </a:rPr>
              <a:t>فارنهایت </a:t>
            </a:r>
            <a:endParaRPr lang="en-US" sz="3200" dirty="0">
              <a:solidFill>
                <a:schemeClr val="accent6">
                  <a:lumMod val="75000"/>
                </a:schemeClr>
              </a:solidFill>
            </a:endParaRPr>
          </a:p>
        </p:txBody>
      </p:sp>
      <p:sp>
        <p:nvSpPr>
          <p:cNvPr id="3" name="Rectangle 2"/>
          <p:cNvSpPr/>
          <p:nvPr/>
        </p:nvSpPr>
        <p:spPr>
          <a:xfrm>
            <a:off x="8573976" y="524964"/>
            <a:ext cx="2760692" cy="800219"/>
          </a:xfrm>
          <a:prstGeom prst="rect">
            <a:avLst/>
          </a:prstGeom>
        </p:spPr>
        <p:txBody>
          <a:bodyPr wrap="none">
            <a:spAutoFit/>
          </a:bodyPr>
          <a:lstStyle/>
          <a:p>
            <a:pPr algn="just" rtl="1">
              <a:lnSpc>
                <a:spcPct val="115000"/>
              </a:lnSpc>
              <a:spcAft>
                <a:spcPts val="1000"/>
              </a:spcAft>
            </a:pPr>
            <a:r>
              <a:rPr lang="fa-IR" sz="4000" b="1" dirty="0">
                <a:solidFill>
                  <a:srgbClr val="C00000"/>
                </a:solidFill>
                <a:latin typeface="Calibri" panose="020F0502020204030204" pitchFamily="34" charset="0"/>
                <a:ea typeface="Calibri" panose="020F0502020204030204" pitchFamily="34" charset="0"/>
                <a:cs typeface="B Koodak" panose="00000700000000000000" pitchFamily="2" charset="-78"/>
              </a:rPr>
              <a:t>مقیاس های دما</a:t>
            </a:r>
            <a:endParaRPr lang="en-US" sz="4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211230" y="2565662"/>
            <a:ext cx="4259765" cy="1938992"/>
          </a:xfrm>
          <a:prstGeom prst="rect">
            <a:avLst/>
          </a:prstGeom>
        </p:spPr>
        <p:txBody>
          <a:bodyPr wrap="square">
            <a:spAutoFit/>
          </a:bodyPr>
          <a:lstStyle/>
          <a:p>
            <a:pPr algn="just" rtl="1"/>
            <a:r>
              <a:rPr lang="ar-SA" sz="2000" dirty="0">
                <a:latin typeface="Calibri" panose="020F0502020204030204" pitchFamily="34" charset="0"/>
                <a:ea typeface="Calibri" panose="020F0502020204030204" pitchFamily="34" charset="0"/>
                <a:cs typeface="B Koodak" panose="00000700000000000000" pitchFamily="2" charset="-78"/>
              </a:rPr>
              <a:t>در این مقیاس، نقطه ثابت پایینی و نقطه ثابت بالایی به گونه ای انتخاب شده است که دمای مخلوط آب و یخ در حالت تعادل 32 درجه فارنهایت و دمای جوش آب 212 درجه فارنهایت نشان داده می شود.</a:t>
            </a:r>
            <a:r>
              <a:rPr lang="fa-IR" sz="2000" dirty="0">
                <a:latin typeface="Calibri" panose="020F0502020204030204" pitchFamily="34" charset="0"/>
                <a:ea typeface="Calibri" panose="020F0502020204030204" pitchFamily="34" charset="0"/>
                <a:cs typeface="B Koodak" panose="00000700000000000000" pitchFamily="2" charset="-78"/>
              </a:rPr>
              <a:t>دمای فارنهایت با </a:t>
            </a:r>
            <a:r>
              <a:rPr lang="en-US" sz="2000" dirty="0">
                <a:latin typeface="Calibri" panose="020F0502020204030204" pitchFamily="34" charset="0"/>
                <a:ea typeface="Calibri" panose="020F0502020204030204" pitchFamily="34" charset="0"/>
                <a:cs typeface="B Koodak" panose="00000700000000000000" pitchFamily="2" charset="-78"/>
              </a:rPr>
              <a:t>(F) </a:t>
            </a:r>
            <a:r>
              <a:rPr lang="ar-SA" sz="2000" dirty="0">
                <a:latin typeface="Calibri" panose="020F0502020204030204" pitchFamily="34" charset="0"/>
                <a:ea typeface="Calibri" panose="020F0502020204030204" pitchFamily="34" charset="0"/>
                <a:cs typeface="B Koodak" panose="00000700000000000000" pitchFamily="2" charset="-78"/>
              </a:rPr>
              <a:t> نشان داده می شود.</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7329"/>
            <a:ext cx="5840354" cy="435768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969900" y="4795285"/>
                <a:ext cx="2854756"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solidFill>
                            <a:srgbClr val="FF0000"/>
                          </a:solidFill>
                          <a:latin typeface="Cambria Math" panose="02040503050406030204" pitchFamily="18" charset="0"/>
                        </a:rPr>
                        <m:t>𝐹</m:t>
                      </m:r>
                      <m:r>
                        <a:rPr lang="en-US" sz="3600" i="0">
                          <a:solidFill>
                            <a:srgbClr val="FF0000"/>
                          </a:solidFill>
                          <a:latin typeface="Cambria Math" panose="02040503050406030204" pitchFamily="18" charset="0"/>
                        </a:rPr>
                        <m:t>=</m:t>
                      </m:r>
                      <m:f>
                        <m:fPr>
                          <m:ctrlPr>
                            <a:rPr lang="en-US" sz="3600" i="1">
                              <a:solidFill>
                                <a:srgbClr val="FF0000"/>
                              </a:solidFill>
                              <a:latin typeface="Cambria Math" panose="02040503050406030204" pitchFamily="18" charset="0"/>
                            </a:rPr>
                          </m:ctrlPr>
                        </m:fPr>
                        <m:num>
                          <m:r>
                            <a:rPr lang="en-US" sz="3600" i="0">
                              <a:solidFill>
                                <a:srgbClr val="FF0000"/>
                              </a:solidFill>
                              <a:latin typeface="Cambria Math" panose="02040503050406030204" pitchFamily="18" charset="0"/>
                            </a:rPr>
                            <m:t>9</m:t>
                          </m:r>
                        </m:num>
                        <m:den>
                          <m:r>
                            <a:rPr lang="en-US" sz="3600" i="0">
                              <a:solidFill>
                                <a:srgbClr val="FF0000"/>
                              </a:solidFill>
                              <a:latin typeface="Cambria Math" panose="02040503050406030204" pitchFamily="18" charset="0"/>
                            </a:rPr>
                            <m:t>5</m:t>
                          </m:r>
                        </m:den>
                      </m:f>
                      <m:r>
                        <a:rPr lang="en-US" sz="3600" i="1">
                          <a:solidFill>
                            <a:srgbClr val="FF0000"/>
                          </a:solidFill>
                          <a:latin typeface="Cambria Math" panose="02040503050406030204" pitchFamily="18" charset="0"/>
                        </a:rPr>
                        <m:t>𝜃</m:t>
                      </m:r>
                      <m:r>
                        <a:rPr lang="en-US" sz="3600" i="0">
                          <a:solidFill>
                            <a:srgbClr val="FF0000"/>
                          </a:solidFill>
                          <a:latin typeface="Cambria Math" panose="02040503050406030204" pitchFamily="18" charset="0"/>
                        </a:rPr>
                        <m:t>+</m:t>
                      </m:r>
                      <m:r>
                        <a:rPr lang="en-US" sz="3600" i="0">
                          <a:solidFill>
                            <a:srgbClr val="FF0000"/>
                          </a:solidFill>
                          <a:latin typeface="Cambria Math" panose="02040503050406030204" pitchFamily="18" charset="0"/>
                        </a:rPr>
                        <m:t>32</m:t>
                      </m:r>
                    </m:oMath>
                  </m:oMathPara>
                </a14:m>
                <a:endParaRPr lang="en-US" sz="3600"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969900" y="4795285"/>
                <a:ext cx="2854756" cy="113306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00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216" y="1125604"/>
            <a:ext cx="6090129" cy="461665"/>
          </a:xfrm>
          <a:prstGeom prst="rect">
            <a:avLst/>
          </a:prstGeom>
        </p:spPr>
        <p:txBody>
          <a:bodyPr wrap="none">
            <a:spAutoFit/>
          </a:bodyPr>
          <a:lstStyle/>
          <a:p>
            <a:pPr algn="r" rtl="1"/>
            <a:r>
              <a:rPr lang="fa-IR"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مثال: </a:t>
            </a:r>
            <a:r>
              <a:rPr lang="fa-IR" sz="2400" dirty="0" smtClean="0">
                <a:latin typeface="Calibri" panose="020F0502020204030204" pitchFamily="34" charset="0"/>
                <a:ea typeface="Calibri" panose="020F0502020204030204" pitchFamily="34" charset="0"/>
                <a:cs typeface="B Koodak" panose="00000700000000000000" pitchFamily="2" charset="-78"/>
              </a:rPr>
              <a:t>رابطه </a:t>
            </a:r>
            <a:r>
              <a:rPr lang="fa-IR" sz="2400" dirty="0">
                <a:latin typeface="Calibri" panose="020F0502020204030204" pitchFamily="34" charset="0"/>
                <a:ea typeface="Calibri" panose="020F0502020204030204" pitchFamily="34" charset="0"/>
                <a:cs typeface="B Koodak" panose="00000700000000000000" pitchFamily="2" charset="-78"/>
              </a:rPr>
              <a:t>تغییر دما بر حسب سلسیوس و کلوین را بیابید.</a:t>
            </a:r>
            <a:endParaRPr lang="en-US" sz="2400" dirty="0"/>
          </a:p>
        </p:txBody>
      </p:sp>
      <mc:AlternateContent xmlns:mc="http://schemas.openxmlformats.org/markup-compatibility/2006" xmlns:a14="http://schemas.microsoft.com/office/drawing/2010/main">
        <mc:Choice Requires="a14">
          <p:sp>
            <p:nvSpPr>
              <p:cNvPr id="3" name="Rectangle 2"/>
              <p:cNvSpPr/>
              <p:nvPr/>
            </p:nvSpPr>
            <p:spPr>
              <a:xfrm>
                <a:off x="2568496" y="2813382"/>
                <a:ext cx="7802137" cy="1198277"/>
              </a:xfrm>
              <a:prstGeom prst="rect">
                <a:avLst/>
              </a:prstGeom>
            </p:spPr>
            <p:txBody>
              <a:bodyPr wrap="square">
                <a:spAutoFit/>
              </a:bodyPr>
              <a:lstStyle/>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B Koodak" panose="00000700000000000000" pitchFamily="2" charset="-78"/>
                        </a:rPr>
                        <m:t>𝑇</m:t>
                      </m:r>
                      <m:r>
                        <a:rPr lang="en-US" sz="2400" i="1">
                          <a:latin typeface="Cambria Math" panose="02040503050406030204" pitchFamily="18" charset="0"/>
                          <a:ea typeface="Calibri" panose="020F0502020204030204" pitchFamily="34" charset="0"/>
                          <a:cs typeface="B Koodak" panose="00000700000000000000" pitchFamily="2" charset="-78"/>
                        </a:rPr>
                        <m:t>=</m:t>
                      </m:r>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𝑇</m:t>
                          </m:r>
                        </m:e>
                        <m:sub>
                          <m:r>
                            <a:rPr lang="en-US" sz="2400" i="1">
                              <a:latin typeface="Cambria Math" panose="02040503050406030204" pitchFamily="18" charset="0"/>
                              <a:ea typeface="Calibri" panose="020F0502020204030204" pitchFamily="34" charset="0"/>
                              <a:cs typeface="B Koodak" panose="00000700000000000000" pitchFamily="2" charset="-78"/>
                            </a:rPr>
                            <m:t>2</m:t>
                          </m:r>
                        </m:sub>
                      </m:sSub>
                      <m:r>
                        <a:rPr lang="en-US" sz="2400" i="1">
                          <a:latin typeface="Cambria Math" panose="02040503050406030204" pitchFamily="18" charset="0"/>
                          <a:ea typeface="Calibri" panose="020F0502020204030204" pitchFamily="34" charset="0"/>
                          <a:cs typeface="B Koodak" panose="00000700000000000000" pitchFamily="2" charset="-78"/>
                        </a:rPr>
                        <m:t>−</m:t>
                      </m:r>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𝑇</m:t>
                          </m:r>
                        </m:e>
                        <m:sub>
                          <m:r>
                            <a:rPr lang="en-US" sz="2400" i="1">
                              <a:latin typeface="Cambria Math" panose="02040503050406030204" pitchFamily="18" charset="0"/>
                              <a:ea typeface="Calibri" panose="020F0502020204030204" pitchFamily="34" charset="0"/>
                              <a:cs typeface="B Koodak" panose="00000700000000000000" pitchFamily="2" charset="-78"/>
                            </a:rPr>
                            <m:t>1</m:t>
                          </m:r>
                        </m:sub>
                      </m:sSub>
                      <m:r>
                        <a:rPr lang="en-US" sz="2400" i="1">
                          <a:latin typeface="Cambria Math" panose="02040503050406030204" pitchFamily="18" charset="0"/>
                          <a:ea typeface="Calibri" panose="020F0502020204030204" pitchFamily="34" charset="0"/>
                          <a:cs typeface="B Koodak" panose="00000700000000000000" pitchFamily="2" charset="-78"/>
                        </a:rPr>
                        <m:t>=</m:t>
                      </m:r>
                      <m:d>
                        <m:dPr>
                          <m:ctrlPr>
                            <a:rPr lang="en-US" sz="2400" i="1">
                              <a:latin typeface="Cambria Math" panose="02040503050406030204" pitchFamily="18" charset="0"/>
                              <a:ea typeface="Calibri" panose="020F0502020204030204" pitchFamily="34" charset="0"/>
                              <a:cs typeface="B Koodak" panose="00000700000000000000" pitchFamily="2" charset="-78"/>
                            </a:rPr>
                          </m:ctrlPr>
                        </m:dPr>
                        <m:e>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𝜃</m:t>
                              </m:r>
                            </m:e>
                            <m:sub>
                              <m:r>
                                <a:rPr lang="en-US" sz="2400" i="1">
                                  <a:latin typeface="Cambria Math" panose="02040503050406030204" pitchFamily="18" charset="0"/>
                                  <a:ea typeface="Calibri" panose="020F0502020204030204" pitchFamily="34" charset="0"/>
                                  <a:cs typeface="B Koodak" panose="00000700000000000000" pitchFamily="2" charset="-78"/>
                                </a:rPr>
                                <m:t>2</m:t>
                              </m:r>
                            </m:sub>
                          </m:sSub>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273</m:t>
                          </m:r>
                        </m:e>
                      </m:d>
                      <m:r>
                        <a:rPr lang="en-US" sz="2400" i="1">
                          <a:latin typeface="Cambria Math" panose="02040503050406030204" pitchFamily="18" charset="0"/>
                          <a:ea typeface="Calibri" panose="020F0502020204030204" pitchFamily="34" charset="0"/>
                          <a:cs typeface="B Koodak" panose="00000700000000000000" pitchFamily="2" charset="-78"/>
                        </a:rPr>
                        <m:t>− </m:t>
                      </m:r>
                      <m:d>
                        <m:dPr>
                          <m:ctrlPr>
                            <a:rPr lang="en-US" sz="2400" i="1">
                              <a:latin typeface="Cambria Math" panose="02040503050406030204" pitchFamily="18" charset="0"/>
                              <a:ea typeface="Calibri" panose="020F0502020204030204" pitchFamily="34" charset="0"/>
                              <a:cs typeface="B Koodak" panose="00000700000000000000" pitchFamily="2" charset="-78"/>
                            </a:rPr>
                          </m:ctrlPr>
                        </m:dPr>
                        <m:e>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𝜃</m:t>
                              </m:r>
                            </m:e>
                            <m:sub>
                              <m:r>
                                <a:rPr lang="en-US" sz="2400" i="1">
                                  <a:latin typeface="Cambria Math" panose="02040503050406030204" pitchFamily="18" charset="0"/>
                                  <a:ea typeface="Calibri" panose="020F0502020204030204" pitchFamily="34" charset="0"/>
                                  <a:cs typeface="B Koodak" panose="00000700000000000000" pitchFamily="2" charset="-78"/>
                                </a:rPr>
                                <m:t>1</m:t>
                              </m:r>
                            </m:sub>
                          </m:sSub>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273</m:t>
                          </m:r>
                        </m:e>
                      </m:d>
                      <m:r>
                        <a:rPr lang="en-US" sz="2400" i="1">
                          <a:latin typeface="Cambria Math" panose="02040503050406030204" pitchFamily="18" charset="0"/>
                          <a:ea typeface="Calibri" panose="020F0502020204030204" pitchFamily="34" charset="0"/>
                          <a:cs typeface="B Koodak" panose="00000700000000000000" pitchFamily="2" charset="-78"/>
                        </a:rPr>
                        <m:t>=</m:t>
                      </m:r>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𝜃</m:t>
                          </m:r>
                        </m:e>
                        <m:sub>
                          <m:r>
                            <a:rPr lang="en-US" sz="2400" i="1">
                              <a:latin typeface="Cambria Math" panose="02040503050406030204" pitchFamily="18" charset="0"/>
                              <a:ea typeface="Calibri" panose="020F0502020204030204" pitchFamily="34" charset="0"/>
                              <a:cs typeface="B Koodak" panose="00000700000000000000" pitchFamily="2" charset="-78"/>
                            </a:rPr>
                            <m:t>2</m:t>
                          </m:r>
                        </m:sub>
                      </m:sSub>
                      <m:r>
                        <a:rPr lang="en-US" sz="2400" i="1">
                          <a:latin typeface="Cambria Math" panose="02040503050406030204" pitchFamily="18" charset="0"/>
                          <a:ea typeface="Calibri" panose="020F0502020204030204" pitchFamily="34" charset="0"/>
                          <a:cs typeface="B Koodak" panose="00000700000000000000" pitchFamily="2" charset="-78"/>
                        </a:rPr>
                        <m:t>−</m:t>
                      </m:r>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𝜃</m:t>
                          </m:r>
                        </m:e>
                        <m:sub>
                          <m:r>
                            <a:rPr lang="en-US" sz="2400" i="1">
                              <a:latin typeface="Cambria Math" panose="02040503050406030204" pitchFamily="18" charset="0"/>
                              <a:ea typeface="Calibri" panose="020F0502020204030204" pitchFamily="34" charset="0"/>
                              <a:cs typeface="B Koodak" panose="00000700000000000000" pitchFamily="2" charset="-78"/>
                            </a:rPr>
                            <m:t>1</m:t>
                          </m:r>
                        </m:sub>
                      </m:sSub>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𝜃</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𝑇</m:t>
                      </m:r>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m:t>
                      </m:r>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𝜃</m:t>
                      </m:r>
                    </m:oMath>
                  </m:oMathPara>
                </a14:m>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68496" y="2813382"/>
                <a:ext cx="7802137" cy="119827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192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4997" y="1259417"/>
            <a:ext cx="6782627" cy="461665"/>
          </a:xfrm>
          <a:prstGeom prst="rect">
            <a:avLst/>
          </a:prstGeom>
        </p:spPr>
        <p:txBody>
          <a:bodyPr wrap="none">
            <a:spAutoFit/>
          </a:bodyPr>
          <a:lstStyle/>
          <a:p>
            <a:pPr algn="r" rtl="1"/>
            <a:r>
              <a:rPr lang="fa-IR"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مثال: </a:t>
            </a:r>
            <a:r>
              <a:rPr lang="fa-IR" sz="2400" dirty="0" smtClean="0">
                <a:latin typeface="Calibri" panose="020F0502020204030204" pitchFamily="34" charset="0"/>
                <a:ea typeface="Calibri" panose="020F0502020204030204" pitchFamily="34" charset="0"/>
                <a:cs typeface="B Koodak" panose="00000700000000000000" pitchFamily="2" charset="-78"/>
              </a:rPr>
              <a:t>رابطه </a:t>
            </a:r>
            <a:r>
              <a:rPr lang="fa-IR" sz="2400" dirty="0">
                <a:latin typeface="Calibri" panose="020F0502020204030204" pitchFamily="34" charset="0"/>
                <a:ea typeface="Calibri" panose="020F0502020204030204" pitchFamily="34" charset="0"/>
                <a:cs typeface="B Koodak" panose="00000700000000000000" pitchFamily="2" charset="-78"/>
              </a:rPr>
              <a:t>بین تغییر دما بر حسب سلسیوس و فارنهایت را بیابید.</a:t>
            </a:r>
            <a:endParaRPr lang="en-US" sz="2400" dirty="0"/>
          </a:p>
        </p:txBody>
      </p:sp>
      <mc:AlternateContent xmlns:mc="http://schemas.openxmlformats.org/markup-compatibility/2006" xmlns:a14="http://schemas.microsoft.com/office/drawing/2010/main">
        <mc:Choice Requires="a14">
          <p:sp>
            <p:nvSpPr>
              <p:cNvPr id="3" name="Rectangle 2"/>
              <p:cNvSpPr/>
              <p:nvPr/>
            </p:nvSpPr>
            <p:spPr>
              <a:xfrm>
                <a:off x="1665247" y="2744227"/>
                <a:ext cx="8995317" cy="2101024"/>
              </a:xfrm>
              <a:prstGeom prst="rect">
                <a:avLst/>
              </a:prstGeom>
            </p:spPr>
            <p:txBody>
              <a:bodyPr wrap="square">
                <a:spAutoFit/>
              </a:bodyPr>
              <a:lstStyle/>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𝐹</m:t>
                          </m:r>
                        </m:e>
                        <m:sub>
                          <m:r>
                            <a:rPr lang="en-US" sz="2400" i="1">
                              <a:latin typeface="Cambria Math" panose="02040503050406030204" pitchFamily="18" charset="0"/>
                              <a:ea typeface="Calibri" panose="020F0502020204030204" pitchFamily="34" charset="0"/>
                              <a:cs typeface="B Koodak" panose="00000700000000000000" pitchFamily="2" charset="-78"/>
                            </a:rPr>
                            <m:t>2</m:t>
                          </m:r>
                        </m:sub>
                      </m:sSub>
                      <m:r>
                        <a:rPr lang="en-US" sz="2400" i="1">
                          <a:latin typeface="Cambria Math" panose="02040503050406030204" pitchFamily="18" charset="0"/>
                          <a:ea typeface="Calibri" panose="020F0502020204030204" pitchFamily="34" charset="0"/>
                          <a:cs typeface="B Koodak" panose="00000700000000000000" pitchFamily="2" charset="-78"/>
                        </a:rPr>
                        <m:t>−</m:t>
                      </m:r>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𝐹</m:t>
                          </m:r>
                        </m:e>
                        <m:sub>
                          <m:r>
                            <a:rPr lang="en-US" sz="2400" i="1">
                              <a:latin typeface="Cambria Math" panose="02040503050406030204" pitchFamily="18" charset="0"/>
                              <a:ea typeface="Calibri" panose="020F0502020204030204" pitchFamily="34" charset="0"/>
                              <a:cs typeface="B Koodak" panose="00000700000000000000" pitchFamily="2" charset="-78"/>
                            </a:rPr>
                            <m:t>1</m:t>
                          </m:r>
                        </m:sub>
                      </m:sSub>
                      <m:r>
                        <a:rPr lang="en-US" sz="2400" i="1">
                          <a:latin typeface="Cambria Math" panose="02040503050406030204" pitchFamily="18" charset="0"/>
                          <a:ea typeface="Calibri" panose="020F0502020204030204" pitchFamily="34" charset="0"/>
                          <a:cs typeface="B Koodak" panose="00000700000000000000" pitchFamily="2" charset="-78"/>
                        </a:rPr>
                        <m:t>=</m:t>
                      </m:r>
                      <m:d>
                        <m:dPr>
                          <m:ctrlPr>
                            <a:rPr lang="en-US" sz="2400" i="1">
                              <a:latin typeface="Cambria Math" panose="02040503050406030204" pitchFamily="18" charset="0"/>
                              <a:ea typeface="Calibri" panose="020F0502020204030204" pitchFamily="34" charset="0"/>
                              <a:cs typeface="B Koodak" panose="00000700000000000000" pitchFamily="2" charset="-78"/>
                            </a:rPr>
                          </m:ctrlPr>
                        </m:dPr>
                        <m:e>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𝜃</m:t>
                              </m:r>
                            </m:e>
                            <m:sub>
                              <m:r>
                                <a:rPr lang="en-US" sz="2400" i="1">
                                  <a:latin typeface="Cambria Math" panose="02040503050406030204" pitchFamily="18" charset="0"/>
                                  <a:ea typeface="Calibri" panose="020F0502020204030204" pitchFamily="34" charset="0"/>
                                  <a:cs typeface="B Koodak" panose="00000700000000000000" pitchFamily="2" charset="-78"/>
                                </a:rPr>
                                <m:t>2</m:t>
                              </m:r>
                            </m:sub>
                          </m:sSub>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e>
                      </m:d>
                      <m:r>
                        <a:rPr lang="en-US" sz="2400" i="1">
                          <a:latin typeface="Cambria Math" panose="02040503050406030204" pitchFamily="18" charset="0"/>
                          <a:ea typeface="Calibri" panose="020F0502020204030204" pitchFamily="34" charset="0"/>
                          <a:cs typeface="B Koodak" panose="00000700000000000000" pitchFamily="2" charset="-78"/>
                        </a:rPr>
                        <m:t>−</m:t>
                      </m:r>
                      <m:d>
                        <m:dPr>
                          <m:ctrlPr>
                            <a:rPr lang="en-US" sz="2400" i="1">
                              <a:latin typeface="Cambria Math" panose="02040503050406030204" pitchFamily="18" charset="0"/>
                              <a:ea typeface="Calibri" panose="020F0502020204030204" pitchFamily="34" charset="0"/>
                              <a:cs typeface="B Koodak" panose="00000700000000000000" pitchFamily="2" charset="-78"/>
                            </a:rPr>
                          </m:ctrlPr>
                        </m:dPr>
                        <m:e>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𝜃</m:t>
                              </m:r>
                            </m:e>
                            <m:sub>
                              <m:r>
                                <a:rPr lang="en-US" sz="2400" i="1">
                                  <a:latin typeface="Cambria Math" panose="02040503050406030204" pitchFamily="18" charset="0"/>
                                  <a:ea typeface="Calibri" panose="020F0502020204030204" pitchFamily="34" charset="0"/>
                                  <a:cs typeface="B Koodak" panose="00000700000000000000" pitchFamily="2" charset="-78"/>
                                </a:rPr>
                                <m:t>1</m:t>
                              </m:r>
                            </m:sub>
                          </m:sSub>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e>
                      </m:d>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d>
                        <m:dPr>
                          <m:ctrlPr>
                            <a:rPr lang="en-US" sz="2400" i="1">
                              <a:latin typeface="Cambria Math" panose="02040503050406030204" pitchFamily="18" charset="0"/>
                              <a:ea typeface="Calibri" panose="020F0502020204030204" pitchFamily="34" charset="0"/>
                              <a:cs typeface="B Koodak" panose="00000700000000000000" pitchFamily="2" charset="-78"/>
                            </a:rPr>
                          </m:ctrlPr>
                        </m:dPr>
                        <m:e>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𝜃</m:t>
                              </m:r>
                            </m:e>
                            <m:sub>
                              <m:r>
                                <a:rPr lang="en-US" sz="2400" i="1">
                                  <a:latin typeface="Cambria Math" panose="02040503050406030204" pitchFamily="18" charset="0"/>
                                  <a:ea typeface="Calibri" panose="020F0502020204030204" pitchFamily="34" charset="0"/>
                                  <a:cs typeface="B Koodak" panose="00000700000000000000" pitchFamily="2" charset="-78"/>
                                </a:rPr>
                                <m:t>2</m:t>
                              </m:r>
                            </m:sub>
                          </m:sSub>
                          <m:r>
                            <a:rPr lang="en-US" sz="2400" i="1">
                              <a:latin typeface="Cambria Math" panose="02040503050406030204" pitchFamily="18" charset="0"/>
                              <a:ea typeface="Calibri" panose="020F0502020204030204" pitchFamily="34" charset="0"/>
                              <a:cs typeface="B Koodak" panose="00000700000000000000" pitchFamily="2" charset="-78"/>
                            </a:rPr>
                            <m:t>−</m:t>
                          </m:r>
                          <m:sSub>
                            <m:sSubPr>
                              <m:ctrlPr>
                                <a:rPr lang="en-US" sz="2400" i="1">
                                  <a:latin typeface="Cambria Math" panose="02040503050406030204" pitchFamily="18" charset="0"/>
                                  <a:ea typeface="Calibri" panose="020F0502020204030204" pitchFamily="34" charset="0"/>
                                  <a:cs typeface="B Koodak" panose="00000700000000000000" pitchFamily="2" charset="-78"/>
                                </a:rPr>
                              </m:ctrlPr>
                            </m:sSubPr>
                            <m:e>
                              <m:r>
                                <a:rPr lang="en-US" sz="2400" i="1">
                                  <a:latin typeface="Cambria Math" panose="02040503050406030204" pitchFamily="18" charset="0"/>
                                  <a:ea typeface="Calibri" panose="020F0502020204030204" pitchFamily="34" charset="0"/>
                                  <a:cs typeface="B Koodak" panose="00000700000000000000" pitchFamily="2" charset="-78"/>
                                </a:rPr>
                                <m:t>𝜃</m:t>
                              </m:r>
                            </m:e>
                            <m:sub>
                              <m:r>
                                <a:rPr lang="en-US" sz="2400" i="1">
                                  <a:latin typeface="Cambria Math" panose="02040503050406030204" pitchFamily="18" charset="0"/>
                                  <a:ea typeface="Calibri" panose="020F0502020204030204" pitchFamily="34" charset="0"/>
                                  <a:cs typeface="B Koodak" panose="00000700000000000000" pitchFamily="2" charset="-78"/>
                                </a:rPr>
                                <m:t>1</m:t>
                              </m:r>
                            </m:sub>
                          </m:sSub>
                        </m:e>
                      </m:d>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𝜃</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𝐹</m:t>
                      </m:r>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m:t>
                      </m:r>
                      <m:f>
                        <m:fPr>
                          <m:ctrlP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ctrlPr>
                        </m:fPr>
                        <m:num>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9</m:t>
                          </m:r>
                        </m:num>
                        <m:den>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5</m:t>
                          </m:r>
                        </m:den>
                      </m:f>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m:t>
                      </m:r>
                      <m:r>
                        <a:rPr lang="en-US" sz="2400" i="1">
                          <a:solidFill>
                            <a:srgbClr val="FF0000"/>
                          </a:solidFill>
                          <a:latin typeface="Cambria Math" panose="02040503050406030204" pitchFamily="18" charset="0"/>
                          <a:ea typeface="Calibri" panose="020F0502020204030204" pitchFamily="34" charset="0"/>
                          <a:cs typeface="B Koodak" panose="00000700000000000000" pitchFamily="2" charset="-78"/>
                        </a:rPr>
                        <m:t>𝜃</m:t>
                      </m:r>
                    </m:oMath>
                  </m:oMathPara>
                </a14:m>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65247" y="2744227"/>
                <a:ext cx="8995317" cy="210102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04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961" y="746140"/>
            <a:ext cx="9656956" cy="446276"/>
          </a:xfrm>
          <a:prstGeom prst="rect">
            <a:avLst/>
          </a:prstGeom>
        </p:spPr>
        <p:txBody>
          <a:bodyPr wrap="square">
            <a:spAutoFit/>
          </a:bodyPr>
          <a:lstStyle/>
          <a:p>
            <a:pPr algn="just" rtl="1">
              <a:lnSpc>
                <a:spcPct val="115000"/>
              </a:lnSpc>
              <a:spcAft>
                <a:spcPts val="1000"/>
              </a:spcAft>
            </a:pPr>
            <a:r>
              <a:rPr lang="fa-IR" sz="20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مثال: </a:t>
            </a:r>
            <a:r>
              <a:rPr lang="ar-SA" sz="2000" dirty="0" smtClean="0">
                <a:latin typeface="Calibri" panose="020F0502020204030204" pitchFamily="34" charset="0"/>
                <a:ea typeface="Calibri" panose="020F0502020204030204" pitchFamily="34" charset="0"/>
                <a:cs typeface="B Koodak" panose="00000700000000000000" pitchFamily="2" charset="-78"/>
              </a:rPr>
              <a:t>دمای </a:t>
            </a:r>
            <a:r>
              <a:rPr lang="ar-SA" sz="2000" dirty="0">
                <a:latin typeface="Calibri" panose="020F0502020204030204" pitchFamily="34" charset="0"/>
                <a:ea typeface="Calibri" panose="020F0502020204030204" pitchFamily="34" charset="0"/>
                <a:cs typeface="B Koodak" panose="00000700000000000000" pitchFamily="2" charset="-78"/>
              </a:rPr>
              <a:t>بدن یک انسان سالم تقریبا </a:t>
            </a:r>
            <a:r>
              <a:rPr lang="en-US" sz="2000" dirty="0">
                <a:latin typeface="Calibri" panose="020F0502020204030204" pitchFamily="34" charset="0"/>
                <a:ea typeface="Calibri" panose="020F0502020204030204" pitchFamily="34" charset="0"/>
                <a:cs typeface="B Koodak" panose="00000700000000000000" pitchFamily="2" charset="-78"/>
              </a:rPr>
              <a:t>37°C</a:t>
            </a:r>
            <a:r>
              <a:rPr lang="fa-IR" sz="2000" dirty="0">
                <a:latin typeface="Calibri" panose="020F0502020204030204" pitchFamily="34" charset="0"/>
                <a:ea typeface="Calibri" panose="020F0502020204030204" pitchFamily="34" charset="0"/>
                <a:cs typeface="B Koodak" panose="00000700000000000000" pitchFamily="2" charset="-78"/>
              </a:rPr>
              <a:t> است. این دما را بر حسب کلوین و فارنهایت بنویسید</a:t>
            </a:r>
            <a:r>
              <a:rPr lang="fa-IR" sz="2000" dirty="0" smtClean="0">
                <a:latin typeface="Calibri" panose="020F0502020204030204" pitchFamily="34" charset="0"/>
                <a:ea typeface="Calibri" panose="020F0502020204030204" pitchFamily="34" charset="0"/>
                <a:cs typeface="B Koodak" panose="00000700000000000000" pitchFamily="2" charset="-78"/>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274848" y="1919312"/>
                <a:ext cx="8051181" cy="3050579"/>
              </a:xfrm>
              <a:prstGeom prst="rect">
                <a:avLst/>
              </a:prstGeom>
            </p:spPr>
            <p:txBody>
              <a:bodyPr wrap="square">
                <a:spAutoFit/>
              </a:bodyPr>
              <a:lstStyle/>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𝜃</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B Koodak" panose="00000700000000000000" pitchFamily="2" charset="-78"/>
                        </a:rPr>
                        <m:t>𝑇</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𝜃</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273</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i="1">
                          <a:latin typeface="Cambria Math" panose="02040503050406030204" pitchFamily="18" charset="0"/>
                          <a:ea typeface="Times New Roman" panose="02020603050405020304" pitchFamily="18" charset="0"/>
                          <a:cs typeface="Cambria Math" panose="02040503050406030204" pitchFamily="18" charset="0"/>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37</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𝑇</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37</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273</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310</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𝐾</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i="1">
                          <a:latin typeface="Cambria Math" panose="02040503050406030204" pitchFamily="18" charset="0"/>
                          <a:ea typeface="Times New Roman" panose="02020603050405020304" pitchFamily="18" charset="0"/>
                          <a:cs typeface="Cambria Math" panose="02040503050406030204" pitchFamily="18" charset="0"/>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37</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𝜃</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37</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98</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6</m:t>
                      </m:r>
                      <m:r>
                        <a:rPr lang="en-US" sz="2400" i="1">
                          <a:latin typeface="Cambria Math" panose="02040503050406030204" pitchFamily="18" charset="0"/>
                          <a:ea typeface="Calibri" panose="020F0502020204030204" pitchFamily="34" charset="0"/>
                          <a:cs typeface="B Koodak" panose="00000700000000000000" pitchFamily="2" charset="-78"/>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74848" y="1919312"/>
                <a:ext cx="8051181" cy="305057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91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087" y="682760"/>
            <a:ext cx="9835375" cy="800219"/>
          </a:xfrm>
          <a:prstGeom prst="rect">
            <a:avLst/>
          </a:prstGeom>
        </p:spPr>
        <p:txBody>
          <a:bodyPr wrap="square">
            <a:spAutoFit/>
          </a:bodyPr>
          <a:lstStyle/>
          <a:p>
            <a:pPr algn="just" rtl="1">
              <a:lnSpc>
                <a:spcPct val="115000"/>
              </a:lnSpc>
              <a:spcAft>
                <a:spcPts val="1000"/>
              </a:spcAft>
            </a:pPr>
            <a:r>
              <a:rPr lang="fa-IR" sz="20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مثال: </a:t>
            </a:r>
            <a:r>
              <a:rPr lang="fa-IR" sz="2000" dirty="0" smtClean="0">
                <a:latin typeface="Calibri" panose="020F0502020204030204" pitchFamily="34" charset="0"/>
                <a:ea typeface="Calibri" panose="020F0502020204030204" pitchFamily="34" charset="0"/>
                <a:cs typeface="B Koodak" panose="00000700000000000000" pitchFamily="2" charset="-78"/>
              </a:rPr>
              <a:t>گرم </a:t>
            </a:r>
            <a:r>
              <a:rPr lang="fa-IR" sz="2000" dirty="0">
                <a:latin typeface="Calibri" panose="020F0502020204030204" pitchFamily="34" charset="0"/>
                <a:ea typeface="Calibri" panose="020F0502020204030204" pitchFamily="34" charset="0"/>
                <a:cs typeface="B Koodak" panose="00000700000000000000" pitchFamily="2" charset="-78"/>
              </a:rPr>
              <a:t>ترین نقطه روی زمین، ناحیه ای در کویر لوت است که دمای آن تا حدود </a:t>
            </a:r>
            <a:r>
              <a:rPr lang="en-US" sz="2000" dirty="0">
                <a:latin typeface="Calibri" panose="020F0502020204030204" pitchFamily="34" charset="0"/>
                <a:ea typeface="Calibri" panose="020F0502020204030204" pitchFamily="34" charset="0"/>
                <a:cs typeface="B Koodak" panose="00000700000000000000" pitchFamily="2" charset="-78"/>
              </a:rPr>
              <a:t>70°C</a:t>
            </a:r>
            <a:r>
              <a:rPr lang="fa-IR" sz="2000" dirty="0">
                <a:latin typeface="Calibri" panose="020F0502020204030204" pitchFamily="34" charset="0"/>
                <a:ea typeface="Calibri" panose="020F0502020204030204" pitchFamily="34" charset="0"/>
                <a:cs typeface="B Koodak" panose="00000700000000000000" pitchFamily="2" charset="-78"/>
              </a:rPr>
              <a:t> و سردترین نقطه در قطب جنوب است که دمای آن تا </a:t>
            </a:r>
            <a:r>
              <a:rPr lang="en-US" sz="2000" dirty="0">
                <a:latin typeface="Calibri" panose="020F0502020204030204" pitchFamily="34" charset="0"/>
                <a:ea typeface="Calibri" panose="020F0502020204030204" pitchFamily="34" charset="0"/>
                <a:cs typeface="B Koodak" panose="00000700000000000000" pitchFamily="2" charset="-78"/>
              </a:rPr>
              <a:t> -89°C</a:t>
            </a:r>
            <a:r>
              <a:rPr lang="fa-IR" sz="2000" dirty="0">
                <a:latin typeface="Calibri" panose="020F0502020204030204" pitchFamily="34" charset="0"/>
                <a:ea typeface="Calibri" panose="020F0502020204030204" pitchFamily="34" charset="0"/>
                <a:cs typeface="B Koodak" panose="00000700000000000000" pitchFamily="2" charset="-78"/>
              </a:rPr>
              <a:t>گزارش شده است. این دماها را بر حسب کلوین و فارنهایت به دست آورید.</a:t>
            </a:r>
            <a:endParaRPr lang="en-US" sz="2000"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91015" y="1667300"/>
                <a:ext cx="10593658" cy="4156522"/>
              </a:xfrm>
              <a:prstGeom prst="rect">
                <a:avLst/>
              </a:prstGeom>
            </p:spPr>
            <p:txBody>
              <a:bodyPr wrap="square">
                <a:spAutoFit/>
              </a:bodyPr>
              <a:lstStyle/>
              <a:p>
                <a:pPr algn="just" rtl="1">
                  <a:lnSpc>
                    <a:spcPct val="115000"/>
                  </a:lnSpc>
                  <a:spcAft>
                    <a:spcPts val="1000"/>
                  </a:spcAft>
                  <a:tabLst>
                    <a:tab pos="1299210" algn="l"/>
                  </a:tabLst>
                </a:pPr>
                <a:r>
                  <a:rPr lang="en-US" sz="2400" dirty="0">
                    <a:latin typeface="B Koodak" panose="00000700000000000000" pitchFamily="2" charset="-78"/>
                    <a:ea typeface="Times New Roman" panose="02020603050405020304" pitchFamily="18" charset="0"/>
                    <a:cs typeface="Arial" panose="020B0604020202020204" pitchFamily="34" charset="0"/>
                  </a:rPr>
                  <a:t> </a:t>
                </a:r>
                <a:r>
                  <a:rPr lang="fa-IR" sz="2400" dirty="0">
                    <a:latin typeface="B Koodak" panose="00000700000000000000" pitchFamily="2" charset="-78"/>
                    <a:ea typeface="Times New Roman" panose="02020603050405020304" pitchFamily="18" charset="0"/>
                    <a:cs typeface="B Koodak" panose="00000700000000000000" pitchFamily="2" charset="-78"/>
                  </a:rPr>
                  <a:t>کویر لوت:        </a:t>
                </a:r>
                <a:endParaRPr lang="en-US" sz="2400" dirty="0">
                  <a:effectLst/>
                  <a:latin typeface="Calibri" panose="020F0502020204030204" pitchFamily="34" charset="0"/>
                  <a:ea typeface="Calibri" panose="020F0502020204030204" pitchFamily="34" charset="0"/>
                  <a:cs typeface="B Koodak" panose="00000700000000000000" pitchFamily="2" charset="-78"/>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i="1">
                          <a:latin typeface="Cambria Math" panose="02040503050406030204" pitchFamily="18" charset="0"/>
                          <a:ea typeface="Times New Roman" panose="02020603050405020304" pitchFamily="18" charset="0"/>
                          <a:cs typeface="Cambria Math" panose="02040503050406030204" pitchFamily="18" charset="0"/>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70</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𝑇</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70</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273</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343</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𝐾</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i="1">
                          <a:latin typeface="Cambria Math" panose="02040503050406030204" pitchFamily="18" charset="0"/>
                          <a:ea typeface="Times New Roman" panose="02020603050405020304" pitchFamily="18" charset="0"/>
                          <a:cs typeface="Cambria Math" panose="02040503050406030204" pitchFamily="18" charset="0"/>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70</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𝜃</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70</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158</m:t>
                      </m:r>
                      <m:r>
                        <a:rPr lang="en-US" sz="2400" i="1">
                          <a:latin typeface="Cambria Math" panose="02040503050406030204" pitchFamily="18" charset="0"/>
                          <a:ea typeface="Calibri" panose="020F0502020204030204" pitchFamily="34" charset="0"/>
                          <a:cs typeface="B Koodak" panose="00000700000000000000" pitchFamily="2" charset="-78"/>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fa-IR" sz="2400" dirty="0">
                    <a:latin typeface="Calibri" panose="020F0502020204030204" pitchFamily="34" charset="0"/>
                    <a:ea typeface="Times New Roman" panose="02020603050405020304" pitchFamily="18" charset="0"/>
                    <a:cs typeface="B Koodak" panose="00000700000000000000" pitchFamily="2" charset="-78"/>
                  </a:rPr>
                  <a:t> قطب جنوب:</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i="1">
                          <a:latin typeface="Cambria Math" panose="02040503050406030204" pitchFamily="18" charset="0"/>
                          <a:ea typeface="Times New Roman" panose="02020603050405020304" pitchFamily="18" charset="0"/>
                          <a:cs typeface="Cambria Math" panose="02040503050406030204" pitchFamily="18" charset="0"/>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89</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𝑇</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89</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273</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184</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𝐾</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14:m>
                  <m:oMathPara xmlns:m="http://schemas.openxmlformats.org/officeDocument/2006/math">
                    <m:oMathParaPr>
                      <m:jc m:val="centerGroup"/>
                    </m:oMathParaPr>
                    <m:oMath xmlns:m="http://schemas.openxmlformats.org/officeDocument/2006/math">
                      <m:r>
                        <a:rPr lang="fa-IR" sz="2400" i="1">
                          <a:latin typeface="Cambria Math" panose="02040503050406030204" pitchFamily="18" charset="0"/>
                          <a:ea typeface="Times New Roman" panose="02020603050405020304" pitchFamily="18" charset="0"/>
                          <a:cs typeface="Cambria Math" panose="02040503050406030204" pitchFamily="18" charset="0"/>
                        </a:rPr>
                        <m:t>𝜃</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89</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Times New Roman" panose="02020603050405020304" pitchFamily="18"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𝜃</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𝐹</m:t>
                      </m:r>
                      <m:r>
                        <a:rPr lang="en-US" sz="2400" i="1">
                          <a:latin typeface="Cambria Math" panose="02040503050406030204" pitchFamily="18" charset="0"/>
                          <a:ea typeface="Calibri" panose="020F0502020204030204" pitchFamily="34" charset="0"/>
                          <a:cs typeface="B Koodak" panose="00000700000000000000" pitchFamily="2" charset="-78"/>
                        </a:rPr>
                        <m:t>=</m:t>
                      </m:r>
                      <m:f>
                        <m:fPr>
                          <m:ctrlPr>
                            <a:rPr lang="en-US" sz="2400" i="1">
                              <a:latin typeface="Cambria Math" panose="02040503050406030204" pitchFamily="18" charset="0"/>
                              <a:ea typeface="Calibri" panose="020F0502020204030204" pitchFamily="34" charset="0"/>
                              <a:cs typeface="B Koodak" panose="00000700000000000000" pitchFamily="2" charset="-78"/>
                            </a:rPr>
                          </m:ctrlPr>
                        </m:fPr>
                        <m:num>
                          <m:r>
                            <a:rPr lang="en-US" sz="2400" i="1">
                              <a:latin typeface="Cambria Math" panose="02040503050406030204" pitchFamily="18" charset="0"/>
                              <a:ea typeface="Calibri" panose="020F0502020204030204" pitchFamily="34" charset="0"/>
                              <a:cs typeface="B Koodak" panose="00000700000000000000" pitchFamily="2" charset="-78"/>
                            </a:rPr>
                            <m:t>9</m:t>
                          </m:r>
                        </m:num>
                        <m:den>
                          <m:r>
                            <a:rPr lang="en-US" sz="2400" i="1">
                              <a:latin typeface="Cambria Math" panose="02040503050406030204" pitchFamily="18" charset="0"/>
                              <a:ea typeface="Calibri" panose="020F0502020204030204" pitchFamily="34" charset="0"/>
                              <a:cs typeface="B Koodak" panose="00000700000000000000" pitchFamily="2" charset="-78"/>
                            </a:rPr>
                            <m:t>5</m:t>
                          </m:r>
                        </m:den>
                      </m:f>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89</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32</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128</m:t>
                      </m:r>
                      <m:r>
                        <a:rPr lang="en-US" sz="2400" i="1">
                          <a:latin typeface="Cambria Math" panose="02040503050406030204" pitchFamily="18" charset="0"/>
                          <a:ea typeface="Calibri" panose="020F0502020204030204" pitchFamily="34" charset="0"/>
                          <a:cs typeface="B Koodak" panose="00000700000000000000" pitchFamily="2" charset="-78"/>
                        </a:rPr>
                        <m:t>.</m:t>
                      </m:r>
                      <m:r>
                        <a:rPr lang="en-US" sz="2400" i="1">
                          <a:latin typeface="Cambria Math" panose="02040503050406030204" pitchFamily="18" charset="0"/>
                          <a:ea typeface="Calibri" panose="020F0502020204030204" pitchFamily="34" charset="0"/>
                          <a:cs typeface="B Koodak" panose="00000700000000000000" pitchFamily="2" charset="-78"/>
                        </a:rPr>
                        <m:t>2</m:t>
                      </m:r>
                      <m:r>
                        <a:rPr lang="en-US" sz="2400" i="1">
                          <a:latin typeface="Cambria Math" panose="02040503050406030204" pitchFamily="18" charset="0"/>
                          <a:ea typeface="Calibri" panose="020F0502020204030204" pitchFamily="34" charset="0"/>
                          <a:cs typeface="B Koodak" panose="00000700000000000000" pitchFamily="2" charset="-78"/>
                        </a:rPr>
                        <m:t>℉</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91015" y="1667300"/>
                <a:ext cx="10593658" cy="4156522"/>
              </a:xfrm>
              <a:prstGeom prst="rect">
                <a:avLst/>
              </a:prstGeom>
              <a:blipFill>
                <a:blip r:embed="rId2"/>
                <a:stretch>
                  <a:fillRect r="-863"/>
                </a:stretch>
              </a:blipFill>
            </p:spPr>
            <p:txBody>
              <a:bodyPr/>
              <a:lstStyle/>
              <a:p>
                <a:r>
                  <a:rPr lang="en-US">
                    <a:noFill/>
                  </a:rPr>
                  <a:t> </a:t>
                </a:r>
              </a:p>
            </p:txBody>
          </p:sp>
        </mc:Fallback>
      </mc:AlternateContent>
    </p:spTree>
    <p:extLst>
      <p:ext uri="{BB962C8B-B14F-4D97-AF65-F5344CB8AC3E}">
        <p14:creationId xmlns:p14="http://schemas.microsoft.com/office/powerpoint/2010/main" val="108006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TotalTime>
  <Words>660</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 Koodak</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mostafa kabiri</dc:creator>
  <cp:lastModifiedBy>mostafa kabiri</cp:lastModifiedBy>
  <cp:revision>30</cp:revision>
  <dcterms:created xsi:type="dcterms:W3CDTF">2021-07-25T07:16:47Z</dcterms:created>
  <dcterms:modified xsi:type="dcterms:W3CDTF">2021-07-26T09:22:33Z</dcterms:modified>
</cp:coreProperties>
</file>