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D9939-4895-4D02-9E58-A20629433A9C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8825-CC44-4F02-B6B1-BCDC802EA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7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99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38825-CC44-4F02-B6B1-BCDC802EA3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4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2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E11D-1EF9-4759-BA02-27443B5B4756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E56A-3764-420B-843F-AA5964D1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6" y="1998091"/>
            <a:ext cx="5870761" cy="36445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7862" y="724158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پرتوزایی طبیعی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3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3044" y="628030"/>
                <a:ext cx="9656955" cy="178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400" dirty="0"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تمرین 1: یک هسته آمرسیم (241) ، با تابش یک ذره آلفا واپاشیده شده و به یک ایزوتوپ نپتونیم طبق رابطه زیر</a:t>
                </a:r>
                <a:r>
                  <a:rPr lang="fa-I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 تبدیل می شود. تعدا نوترونهای این ایزوتوپ چقدر است؟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</m:ctrlPr>
                        </m:sPrePr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95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241</m:t>
                          </m:r>
                        </m:sup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𝐴𝑚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</m:ctrlPr>
                            </m:sPrePr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237</m:t>
                              </m:r>
                            </m:sup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𝑁𝑝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+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𝛼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044" y="628030"/>
                <a:ext cx="9656955" cy="1783886"/>
              </a:xfrm>
              <a:prstGeom prst="rect">
                <a:avLst/>
              </a:prstGeom>
              <a:blipFill>
                <a:blip r:embed="rId3"/>
                <a:stretch>
                  <a:fillRect l="-1641" r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85278" y="3063174"/>
                <a:ext cx="8452625" cy="217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با توجه به پایسته بودن تعداد پروتون ها و نوترون ها  در دو طرف واکنش داریم:</a:t>
                </a:r>
                <a:endParaRPr lang="en-US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95=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+2  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=93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=237−93=144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ایزوتوپ نیوتونیم 144 نوترون دارد.</a:t>
                </a:r>
                <a:endParaRPr lang="en-US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278" y="3063174"/>
                <a:ext cx="8452625" cy="2175980"/>
              </a:xfrm>
              <a:prstGeom prst="rect">
                <a:avLst/>
              </a:prstGeom>
              <a:blipFill>
                <a:blip r:embed="rId4"/>
                <a:stretch>
                  <a:fillRect r="-1081" b="-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7288" y="622168"/>
            <a:ext cx="959004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تمرین 2: اگر هسته عنصر لیتیم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Z=3, A=8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)</a:t>
            </a:r>
            <a:r>
              <a:rPr lang="fa-IR" sz="2400" dirty="0">
                <a:latin typeface="Calibri" panose="020F050202020403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یک پرتو آلفا و همزمان یک ذره بتا (الکترون) گسیل کند،  به چه عنصری تبدیل می شود.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92244" y="2868701"/>
                <a:ext cx="6096000" cy="15666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dirty="0"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واکنش این واپاشی به صورت زیر می شود.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</m:ctrlPr>
                        </m:sPrePr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3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8</m:t>
                          </m:r>
                        </m:sup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𝐿𝑖</m:t>
                          </m:r>
                        </m:e>
                      </m:sPre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→  </m:t>
                      </m:r>
                      <m:sPre>
                        <m:sPre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</m:ctrlPr>
                        </m:sPrePr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4</m:t>
                          </m:r>
                        </m:sup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𝑋</m:t>
                          </m:r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</m:ctrlPr>
                            </m:sPrePr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Koodak" panose="00000700000000000000" pitchFamily="2" charset="-78"/>
                                </a:rPr>
                                <m:t>𝛼</m:t>
                              </m:r>
                            </m:e>
                          </m:sPre>
                        </m:e>
                      </m:sPre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</m:t>
                      </m:r>
                      <m:sPre>
                        <m:sPre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</m:ctrlPr>
                        </m:sPrePr>
                        <m:sub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−1</m:t>
                          </m:r>
                        </m:sub>
                        <m: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0</m:t>
                          </m:r>
                        </m:sup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Koodak" panose="00000700000000000000" pitchFamily="2" charset="-78"/>
                            </a:rPr>
                            <m:t>𝛽</m:t>
                          </m:r>
                        </m:e>
                      </m:sPre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dirty="0"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که این عنصر هلیم است.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44" y="2868701"/>
                <a:ext cx="6096000" cy="1566647"/>
              </a:xfrm>
              <a:prstGeom prst="rect">
                <a:avLst/>
              </a:prstGeom>
              <a:blipFill>
                <a:blip r:embed="rId3"/>
                <a:stretch>
                  <a:fillRect r="-800" b="-6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9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4702" y="669930"/>
            <a:ext cx="59538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تمرین 3: جاهای خالی در فرایندهای واپاشی زیر پر کنید.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9864" y="2459832"/>
                <a:ext cx="4460488" cy="250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latin typeface="B Koodak" panose="000007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الف)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82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211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𝑃𝑏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3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211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𝐵𝑖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+…</m:t>
                            </m:r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ب)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18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8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18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𝑂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+…</m:t>
                            </m:r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پ)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238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234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+…</m:t>
                            </m:r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ت)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231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231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+…</m:t>
                            </m:r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4" y="2459832"/>
                <a:ext cx="4460488" cy="2507481"/>
              </a:xfrm>
              <a:prstGeom prst="rect">
                <a:avLst/>
              </a:prstGeom>
              <a:blipFill>
                <a:blip r:embed="rId3"/>
                <a:stretch>
                  <a:fillRect r="-2869" b="-7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51472" y="2349802"/>
                <a:ext cx="4184986" cy="2617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الف)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82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211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𝑃𝑏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83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211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𝐵𝑖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𝛽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ب)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18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𝐹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8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18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𝑂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𝛽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پ)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238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234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B Koodak" panose="00000700000000000000" pitchFamily="2" charset="-78"/>
                                  </a:rPr>
                                  <m:t>𝛼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/>
                <a:r>
                  <a:rPr lang="fa-IR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B Koodak" panose="00000700000000000000" pitchFamily="2" charset="-78"/>
                  </a:rPr>
                  <a:t>ت)</a:t>
                </a:r>
                <a14:m>
                  <m:oMath xmlns:m="http://schemas.openxmlformats.org/officeDocument/2006/math">
                    <m:r>
                      <a:rPr lang="fa-IR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90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231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B Koodak" panose="00000700000000000000" pitchFamily="2" charset="-78"/>
                          </a:rPr>
                          <m:t>→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</m:ctrlPr>
                          </m:sPre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90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231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𝑇h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B Koodak" panose="00000700000000000000" pitchFamily="2" charset="-78"/>
                              </a:rPr>
                              <m:t>𝛾</m:t>
                            </m:r>
                          </m:e>
                        </m:sPre>
                      </m:e>
                    </m:sPre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472" y="2349802"/>
                <a:ext cx="4184986" cy="2617511"/>
              </a:xfrm>
              <a:prstGeom prst="rect">
                <a:avLst/>
              </a:prstGeom>
              <a:blipFill>
                <a:blip r:embed="rId4"/>
                <a:stretch>
                  <a:fillRect r="-2911" b="-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9915" y="569569"/>
            <a:ext cx="671049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تمرین 4: در واکنش هسته ای زیر مقدار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N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و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M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را بدست آورید.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31" y="1637720"/>
            <a:ext cx="7292898" cy="810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2751" y="3392505"/>
                <a:ext cx="8865220" cy="230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N</a:t>
                </a:r>
                <a:r>
                  <a:rPr lang="fa-IR" sz="24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و </a:t>
                </a:r>
                <a:r>
                  <a:rPr lang="en-US" sz="24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M</a:t>
                </a:r>
                <a:r>
                  <a:rPr lang="fa-IR" sz="2400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 پشت آلفا و بتا در مقادیر پروتون و عدد جرمی آنها ضرب می شوند.</a:t>
                </a:r>
                <a:endParaRPr lang="en-US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82=79+2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+0 → 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=3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207=197+4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+0+2 →4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=8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𝑁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=2 , 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𝑀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Koodak" panose="00000700000000000000" pitchFamily="2" charset="-78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51" y="3392505"/>
                <a:ext cx="8865220" cy="2304221"/>
              </a:xfrm>
              <a:prstGeom prst="rect">
                <a:avLst/>
              </a:prstGeom>
              <a:blipFill>
                <a:blip r:embed="rId5"/>
                <a:stretch>
                  <a:fillRect t="-1587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0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9305" y="625325"/>
            <a:ext cx="617669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تمرین 5: در واکنش زیر تعداد نوکلئون های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Y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چقدر است؟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83" y="1926489"/>
            <a:ext cx="3105150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28439" y="3463063"/>
                <a:ext cx="9065941" cy="1751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a-IR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B Koodak" panose="00000700000000000000" pitchFamily="2" charset="-78"/>
                  </a:rPr>
                  <a:t>تعداد نوکلئون ها جمع پروتون ها و نوترون های هسته است که برابر عدد جرمی است.</a:t>
                </a:r>
                <a:endParaRPr lang="en-US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92=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+3×2−1 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𝑍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=87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237=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+3×4+0 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m:t>=225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39" y="3463063"/>
                <a:ext cx="9065941" cy="1751249"/>
              </a:xfrm>
              <a:prstGeom prst="rect">
                <a:avLst/>
              </a:prstGeom>
              <a:blipFill>
                <a:blip r:embed="rId5"/>
                <a:stretch>
                  <a:fillRect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4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9192" y="713008"/>
            <a:ext cx="3770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انواع پرتوزایی طبیعی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5457" y="2006549"/>
            <a:ext cx="5689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</a:t>
            </a:r>
            <a:r>
              <a:rPr lang="ar-SA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آلفا، </a:t>
            </a:r>
            <a:r>
              <a:rPr lang="fa-IR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</a:t>
            </a:r>
            <a:r>
              <a:rPr lang="ar-SA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بتا </a:t>
            </a:r>
            <a:r>
              <a:rPr lang="fa-IR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،</a:t>
            </a:r>
            <a:r>
              <a:rPr lang="ar-SA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</a:t>
            </a:r>
            <a:r>
              <a:rPr lang="fa-IR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</a:t>
            </a:r>
            <a:r>
              <a:rPr lang="ar-SA" sz="3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گاما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0" y="2970906"/>
            <a:ext cx="6336318" cy="338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192" y="3456877"/>
            <a:ext cx="434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  <a:t>آلفا : نفوذ در ورقه سربی تا حدود 0.01 میلی متر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986" y="4341541"/>
            <a:ext cx="423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  <a:t>بتا : نفوذ در ورقه سربی تا حدود 0.1 میلی متر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6987" y="5226205"/>
            <a:ext cx="423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  <a:t>گاما : نفوذ در ورقه سربی تا حدود 100 میلی متر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9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081" y="658779"/>
            <a:ext cx="217078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واپاشی آلفا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99" y="1971955"/>
            <a:ext cx="6392677" cy="3347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2437" y="5570479"/>
            <a:ext cx="7404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تعداد نوکلئون ها در طی فرایند واپاشی هسته ای پایسته است</a:t>
            </a:r>
            <a:r>
              <a:rPr lang="fa-IR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41777"/>
            <a:ext cx="8408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شکل زیر مثالی از واپاشی آلفا برای اورانیوم 238 را نشان می دهد که به طور طبیعی رخ می دهد.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42" y="1768863"/>
            <a:ext cx="6330756" cy="43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4809" y="1098513"/>
            <a:ext cx="464634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ذره های آلفا </a:t>
            </a:r>
            <a:r>
              <a:rPr lang="ar-SA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سنگین هستند و بار مثبت دارند.  </a:t>
            </a:r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برد این ذره ها کوتاه است</a:t>
            </a:r>
            <a:r>
              <a:rPr lang="ar-SA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. این ذرات پس از طی مسافت کوتاهی در هوا و یا با عبور از لایه ای نازک از مواد جذب می شوند.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41" y="886640"/>
            <a:ext cx="4444575" cy="3148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0673" y="4901079"/>
            <a:ext cx="837456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اگر این ذره ها از راه تنفس یا دستگاه گوارش وارد بدن شوند باعث آسیب جدی به بافت‌های بدن می‌شود. بنابراین باید مراقب بود که مواد آلفازا وارد بدن نشود.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70575" y="558418"/>
            <a:ext cx="371928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 بتا</a:t>
            </a:r>
            <a:r>
              <a:rPr lang="fa-IR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(الکترون)</a:t>
            </a: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8" y="1550019"/>
            <a:ext cx="5853358" cy="3769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6643" y="2175598"/>
            <a:ext cx="42932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الکترونی که در این واپاشی گسیل می شود، در هسته مادر وجود ندارد و همچنین یکی از الکترون های مداری اتم هم نیست</a:t>
            </a:r>
            <a:r>
              <a:rPr lang="fa-IR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. </a:t>
            </a:r>
            <a:r>
              <a:rPr lang="ar-SA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این الکترون وقتی به وجود می‌آید که نوترونی درون هسته به </a:t>
            </a:r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پروتون</a:t>
            </a:r>
            <a:r>
              <a:rPr lang="ar-SA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و </a:t>
            </a:r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الکترون</a:t>
            </a:r>
            <a:r>
              <a:rPr lang="ar-SA" sz="28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تبدیل شود. 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2320" y="536114"/>
            <a:ext cx="397737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 بتا</a:t>
            </a:r>
            <a:r>
              <a:rPr lang="fa-IR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(پوزیترون)</a:t>
            </a: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96" y="2112244"/>
            <a:ext cx="6488119" cy="1288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4167" y="4176353"/>
            <a:ext cx="8721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یکی </a:t>
            </a:r>
            <a:r>
              <a:rPr lang="ar-SA" sz="32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از پروتون های </a:t>
            </a:r>
            <a:r>
              <a:rPr lang="ar-SA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درون هسته به یک </a:t>
            </a:r>
            <a:r>
              <a:rPr lang="ar-SA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نوترون</a:t>
            </a:r>
            <a:r>
              <a:rPr lang="ar-SA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و یک </a:t>
            </a:r>
            <a:r>
              <a:rPr lang="ar-SA" sz="3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پوزیترون</a:t>
            </a:r>
            <a:r>
              <a:rPr lang="ar-SA" sz="3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 تبدیل می‌شود و سپس این پوزیترون از هسته گسیل می شود.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18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07" y="1267637"/>
            <a:ext cx="6813395" cy="44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4839" y="569569"/>
            <a:ext cx="22381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واپاشی گاما 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8" y="1964777"/>
            <a:ext cx="5862985" cy="3703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59302" y="2693239"/>
            <a:ext cx="41036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Koodak" panose="00000700000000000000" pitchFamily="2" charset="-78"/>
              </a:rPr>
              <a:t>اغلب هسته‌ها پس از واپاشی آلفا یا بتا در حالت برانگیخته قرار می گیرند و با گسیل فوتون های پر انرژی یعنی پرتوهای گاما به حالت پایه میرسند.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02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560</Words>
  <Application>Microsoft Macintosh PowerPoint</Application>
  <PresentationFormat>Widescreen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Koodak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kabiri</dc:creator>
  <cp:lastModifiedBy>mostafa kabiri</cp:lastModifiedBy>
  <cp:revision>7</cp:revision>
  <dcterms:created xsi:type="dcterms:W3CDTF">2021-03-29T10:15:28Z</dcterms:created>
  <dcterms:modified xsi:type="dcterms:W3CDTF">2024-04-06T16:52:19Z</dcterms:modified>
</cp:coreProperties>
</file>